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303" r:id="rId4"/>
    <p:sldId id="304" r:id="rId5"/>
    <p:sldId id="270" r:id="rId6"/>
    <p:sldId id="271" r:id="rId7"/>
    <p:sldId id="259" r:id="rId8"/>
    <p:sldId id="260" r:id="rId9"/>
    <p:sldId id="294" r:id="rId10"/>
    <p:sldId id="272" r:id="rId11"/>
    <p:sldId id="295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312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6" r:id="rId31"/>
    <p:sldId id="297" r:id="rId32"/>
    <p:sldId id="298" r:id="rId33"/>
    <p:sldId id="299" r:id="rId34"/>
    <p:sldId id="300" r:id="rId35"/>
    <p:sldId id="301" r:id="rId36"/>
    <p:sldId id="302" r:id="rId37"/>
    <p:sldId id="291" r:id="rId38"/>
    <p:sldId id="292" r:id="rId39"/>
    <p:sldId id="305" r:id="rId40"/>
    <p:sldId id="306" r:id="rId41"/>
    <p:sldId id="307" r:id="rId42"/>
    <p:sldId id="308" r:id="rId43"/>
    <p:sldId id="309" r:id="rId44"/>
    <p:sldId id="313" r:id="rId45"/>
    <p:sldId id="310" r:id="rId46"/>
    <p:sldId id="265" r:id="rId47"/>
    <p:sldId id="311" r:id="rId48"/>
    <p:sldId id="266" r:id="rId49"/>
    <p:sldId id="267" r:id="rId50"/>
    <p:sldId id="314" r:id="rId51"/>
    <p:sldId id="268" r:id="rId52"/>
    <p:sldId id="315" r:id="rId53"/>
    <p:sldId id="269" r:id="rId5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86CB-BB68-4E06-9480-1F173477776B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9401-8420-4F8E-BF12-4F709DEF07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966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86CB-BB68-4E06-9480-1F173477776B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9401-8420-4F8E-BF12-4F709DEF07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2266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86CB-BB68-4E06-9480-1F173477776B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9401-8420-4F8E-BF12-4F709DEF07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8247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86CB-BB68-4E06-9480-1F173477776B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9401-8420-4F8E-BF12-4F709DEF07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3393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86CB-BB68-4E06-9480-1F173477776B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9401-8420-4F8E-BF12-4F709DEF07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0457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86CB-BB68-4E06-9480-1F173477776B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9401-8420-4F8E-BF12-4F709DEF07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3224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86CB-BB68-4E06-9480-1F173477776B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9401-8420-4F8E-BF12-4F709DEF07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775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86CB-BB68-4E06-9480-1F173477776B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9401-8420-4F8E-BF12-4F709DEF07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0861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86CB-BB68-4E06-9480-1F173477776B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9401-8420-4F8E-BF12-4F709DEF07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7510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86CB-BB68-4E06-9480-1F173477776B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9401-8420-4F8E-BF12-4F709DEF07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9444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86CB-BB68-4E06-9480-1F173477776B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9401-8420-4F8E-BF12-4F709DEF07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881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B86CB-BB68-4E06-9480-1F173477776B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49401-8420-4F8E-BF12-4F709DEF07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0797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0AB277A-BCB6-D56F-6C88-E3CC459552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3039" y="1114424"/>
            <a:ext cx="10061574" cy="3971926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pt-BR" altLang="pt-BR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pt-BR" altLang="pt-BR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pt-BR" altLang="pt-BR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pt-BR" altLang="pt-BR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pt-BR" altLang="pt-B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Cristologia em contexto de conflito:</a:t>
            </a:r>
            <a:br>
              <a:rPr lang="pt-BR" altLang="pt-B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pt-BR" altLang="pt-B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Jesus Cristo no Evangelho segundo Mateus</a:t>
            </a:r>
            <a:r>
              <a:rPr lang="pt-BR" altLang="pt-BR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pt-BR" altLang="pt-BR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D6DE81DA-C7A1-F025-B6BC-6DCB456863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314824"/>
            <a:ext cx="8915399" cy="1971675"/>
          </a:xfrm>
        </p:spPr>
        <p:txBody>
          <a:bodyPr>
            <a:normAutofit fontScale="62500" lnSpcReduction="20000"/>
          </a:bodyPr>
          <a:lstStyle/>
          <a:p>
            <a:pPr algn="r"/>
            <a:endParaRPr lang="pt-BR" dirty="0"/>
          </a:p>
          <a:p>
            <a:pPr algn="r"/>
            <a:endParaRPr lang="pt-BR" dirty="0"/>
          </a:p>
          <a:p>
            <a:pPr algn="r"/>
            <a:r>
              <a:rPr lang="pt-BR" sz="4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Assessor:</a:t>
            </a:r>
          </a:p>
          <a:p>
            <a:pPr algn="r"/>
            <a:r>
              <a:rPr lang="pt-BR" sz="4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Pe. Jaldemir Vitório SJ</a:t>
            </a:r>
          </a:p>
          <a:p>
            <a:pPr algn="r"/>
            <a:r>
              <a:rPr lang="pt-BR" sz="4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FAJE</a:t>
            </a:r>
          </a:p>
        </p:txBody>
      </p:sp>
    </p:spTree>
    <p:extLst>
      <p:ext uri="{BB962C8B-B14F-4D97-AF65-F5344CB8AC3E}">
        <p14:creationId xmlns:p14="http://schemas.microsoft.com/office/powerpoint/2010/main" val="1760311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60A3DE9-8621-343C-BDA0-513023D5F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1513"/>
            <a:ext cx="10515600" cy="550545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Mateus apresenta Jesus como um Mestre, preocupado com a formação dos discípulos. Porém, diferente dos escribas, ele ensina com palavras e, também, com a vida.</a:t>
            </a:r>
          </a:p>
        </p:txBody>
      </p:sp>
    </p:spTree>
    <p:extLst>
      <p:ext uri="{BB962C8B-B14F-4D97-AF65-F5344CB8AC3E}">
        <p14:creationId xmlns:p14="http://schemas.microsoft.com/office/powerpoint/2010/main" val="3600116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520506"/>
            <a:ext cx="10515600" cy="633749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comunidade, ninguém tem o direito de se apresentar como Mestre dos demais, pois não existe outro Mestre fora de Jesus. Nem Moisés!</a:t>
            </a:r>
          </a:p>
          <a:p>
            <a:pPr marL="0" indent="0" algn="just">
              <a:buNone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Mt 23,8-12</a:t>
            </a: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“Não permitais que vos chamem Rabi, pois um só é o vosso mestre e todos vós sois irmãos. Não chameis a ninguém na terra de “pai”, pois um só é vosso Pai, aquele que está nos céus. Não permitais que vos chamem de “guias”, pois um só é o vosso guia, Cristo. Pelo contrário, o maior dentre vós deve ser aquele que vos serve. Quem se exaltar será humilhado, e quem se humilhar será exaltado”. </a:t>
            </a:r>
          </a:p>
        </p:txBody>
      </p:sp>
    </p:spTree>
    <p:extLst>
      <p:ext uri="{BB962C8B-B14F-4D97-AF65-F5344CB8AC3E}">
        <p14:creationId xmlns:p14="http://schemas.microsoft.com/office/powerpoint/2010/main" val="2241994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60A3DE9-8621-343C-BDA0-513023D5F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1513"/>
            <a:ext cx="10515600" cy="550545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formação visa: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levar o discípulo a interiorizar a proposta do Reino – “justiça do Reino”;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preparar o discípulo para se tornar apóstolo do Reino.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Essa é a finalidade dos 5 grandes discursos do Evangelho, como iniciação cristã.</a:t>
            </a:r>
          </a:p>
        </p:txBody>
      </p:sp>
    </p:spTree>
    <p:extLst>
      <p:ext uri="{BB962C8B-B14F-4D97-AF65-F5344CB8AC3E}">
        <p14:creationId xmlns:p14="http://schemas.microsoft.com/office/powerpoint/2010/main" val="1425668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60A3DE9-8621-343C-BDA0-513023D5F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1513"/>
            <a:ext cx="10515600" cy="550545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imagem de Jesus Mestre aparece no fato de, quase nunca, Jesus dirigir perguntas aos discípulos. As fontes de Mt são retrabalhadas para adaptá-las a esse esquema literário-teológico: um mestre sabe tudo e não precisa pedir informação a ninguém. </a:t>
            </a:r>
          </a:p>
        </p:txBody>
      </p:sp>
    </p:spTree>
    <p:extLst>
      <p:ext uri="{BB962C8B-B14F-4D97-AF65-F5344CB8AC3E}">
        <p14:creationId xmlns:p14="http://schemas.microsoft.com/office/powerpoint/2010/main" val="3398927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60A3DE9-8621-343C-BDA0-513023D5F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2913"/>
            <a:ext cx="10515600" cy="5734050"/>
          </a:xfrm>
        </p:spPr>
        <p:txBody>
          <a:bodyPr>
            <a:normAutofit/>
          </a:bodyPr>
          <a:lstStyle/>
          <a:p>
            <a:pPr marL="0" indent="0" algn="just">
              <a:lnSpc>
                <a:spcPts val="4900"/>
              </a:lnSpc>
              <a:spcBef>
                <a:spcPts val="0"/>
              </a:spcBef>
              <a:buNone/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Alguns exemplos: </a:t>
            </a:r>
          </a:p>
          <a:p>
            <a:pPr algn="just">
              <a:lnSpc>
                <a:spcPts val="4900"/>
              </a:lnSpc>
              <a:spcBef>
                <a:spcPts val="0"/>
              </a:spcBef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multiplicação dos pães: Mc 6,38 – “Quantos pães vocês têm?”; Mt 14,17 – “só temos aqui cinco pães e dois peixes”.</a:t>
            </a:r>
          </a:p>
          <a:p>
            <a:pPr algn="just">
              <a:lnSpc>
                <a:spcPts val="4900"/>
              </a:lnSpc>
              <a:spcBef>
                <a:spcPts val="0"/>
              </a:spcBef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hemorroíssa: Mc 5,30-31 – “quem tocou as minhas vestes? ... Você está vendo a multidão...”; Mt 9,22 – “Jesus, voltando-se...”</a:t>
            </a:r>
          </a:p>
          <a:p>
            <a:pPr algn="just">
              <a:lnSpc>
                <a:spcPts val="4900"/>
              </a:lnSpc>
              <a:spcBef>
                <a:spcPts val="0"/>
              </a:spcBef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Pedro: Mt 16,23 – “vá para trás de mim, satanás!” (Pedro ousa querer ser o mestre de Jesus”.</a:t>
            </a:r>
          </a:p>
        </p:txBody>
      </p:sp>
    </p:spTree>
    <p:extLst>
      <p:ext uri="{BB962C8B-B14F-4D97-AF65-F5344CB8AC3E}">
        <p14:creationId xmlns:p14="http://schemas.microsoft.com/office/powerpoint/2010/main" val="654770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60A3DE9-8621-343C-BDA0-513023D5F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7225"/>
            <a:ext cx="10515600" cy="55197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Jesus Emanuel</a:t>
            </a:r>
          </a:p>
          <a:p>
            <a:pPr marL="0" indent="0" algn="just">
              <a:buNone/>
            </a:pPr>
            <a:r>
              <a:rPr lang="pt-BR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Mateus apresenta Jesus como o caminho para Deus – a presença de Deus na vida da comunidade. Ele é </a:t>
            </a:r>
            <a:r>
              <a:rPr lang="pt-BR" sz="40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Emanuel – </a:t>
            </a:r>
            <a:r>
              <a:rPr lang="pt-BR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Deus conosco, como a </a:t>
            </a:r>
            <a:r>
              <a:rPr lang="pt-BR" sz="4000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Shekinah</a:t>
            </a:r>
            <a:r>
              <a:rPr lang="pt-BR" sz="40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caminhada de Israel</a:t>
            </a:r>
            <a:r>
              <a:rPr lang="pt-BR" sz="40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 algn="just">
              <a:buNone/>
            </a:pPr>
            <a:r>
              <a:rPr lang="pt-BR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Isso era importante para os membros da comunidade de origem judaica. Doravante, a presença de Deus em suas história haveria de ser encontrado na vida e na ação de Jesus de Nazaré.</a:t>
            </a:r>
          </a:p>
        </p:txBody>
      </p:sp>
    </p:spTree>
    <p:extLst>
      <p:ext uri="{BB962C8B-B14F-4D97-AF65-F5344CB8AC3E}">
        <p14:creationId xmlns:p14="http://schemas.microsoft.com/office/powerpoint/2010/main" val="13166647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60A3DE9-8621-343C-BDA0-513023D5F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1513"/>
            <a:ext cx="10515600" cy="550545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Exemplos: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O nome Emanuel é referido no início e no fim do evangelho. A citação de Is 7,14 em Mt 1,23 frisa o nome Emanuel: “... E o chamarão com o nome Emanuel”. Trata-se, de fato, de uma missão, mais do que um nome próprio. A conclusão do evangelho, também, se refere ao Emanuel: “Eis que estou com vocês todos os dias até a consumação dos séculos” (Mt 28,20.</a:t>
            </a:r>
          </a:p>
        </p:txBody>
      </p:sp>
    </p:spTree>
    <p:extLst>
      <p:ext uri="{BB962C8B-B14F-4D97-AF65-F5344CB8AC3E}">
        <p14:creationId xmlns:p14="http://schemas.microsoft.com/office/powerpoint/2010/main" val="21195043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60A3DE9-8621-343C-BDA0-513023D5F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1513"/>
            <a:ext cx="10515600" cy="5505450"/>
          </a:xfrm>
        </p:spPr>
        <p:txBody>
          <a:bodyPr>
            <a:normAutofit/>
          </a:bodyPr>
          <a:lstStyle/>
          <a:p>
            <a:pPr algn="just"/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cena da tempestade acalmada: “Jesus entrou no barco com os discípulos. Houve uma grande agitação no mar. Ele dormia... ‘Senhor, salva-nos’” (Mt 8,23-27). “Tenham confiança, sou eu, não tenham medo” (Mt 14,23-33).</a:t>
            </a:r>
          </a:p>
          <a:p>
            <a:pPr algn="just"/>
            <a:endParaRPr lang="pt-BR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vida da comunidade: “onde dois ou três estiverem reunidos em meu nome, ali estou eu no meio deles” (Mt 18,20).</a:t>
            </a:r>
          </a:p>
        </p:txBody>
      </p:sp>
    </p:spTree>
    <p:extLst>
      <p:ext uri="{BB962C8B-B14F-4D97-AF65-F5344CB8AC3E}">
        <p14:creationId xmlns:p14="http://schemas.microsoft.com/office/powerpoint/2010/main" val="33298183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60A3DE9-8621-343C-BDA0-513023D5F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0062"/>
            <a:ext cx="10720388" cy="5900737"/>
          </a:xfrm>
        </p:spPr>
        <p:txBody>
          <a:bodyPr>
            <a:normAutofit/>
          </a:bodyPr>
          <a:lstStyle/>
          <a:p>
            <a:pPr marL="0" indent="0" algn="ctr">
              <a:lnSpc>
                <a:spcPts val="3360"/>
              </a:lnSpc>
              <a:spcBef>
                <a:spcPts val="0"/>
              </a:spcBef>
              <a:buNone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Jesus – o Servo de Deus</a:t>
            </a:r>
          </a:p>
          <a:p>
            <a:pPr marL="0" indent="0" algn="ctr">
              <a:lnSpc>
                <a:spcPts val="3360"/>
              </a:lnSpc>
              <a:spcBef>
                <a:spcPts val="0"/>
              </a:spcBef>
              <a:buNone/>
            </a:pP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lnSpc>
                <a:spcPts val="3360"/>
              </a:lnSpc>
              <a:spcBef>
                <a:spcPts val="0"/>
              </a:spcBef>
              <a:buNone/>
            </a:pPr>
            <a:endParaRPr lang="pt-BR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Baseado em Is 53,4, citado em Mt 8,17, Jesus é apresentado como o Servo de Deus, a serviço da humanidade: “levou as nossas enfermidades e carregou as nossas doenças”. </a:t>
            </a:r>
          </a:p>
        </p:txBody>
      </p:sp>
    </p:spTree>
    <p:extLst>
      <p:ext uri="{BB962C8B-B14F-4D97-AF65-F5344CB8AC3E}">
        <p14:creationId xmlns:p14="http://schemas.microsoft.com/office/powerpoint/2010/main" val="38444711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BA946AC-3C6A-D0B7-38A0-EBAF7EF86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4375"/>
            <a:ext cx="10515600" cy="54625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pt-BR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4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*Os sofredores acorriam a ele e eram acolhidos: “traziam-lhe todos os acometidos por doenças diversas e atormentados por enfermidades, bem como endemoninhados, lunáticos e paralíticos e ele os curava” (Mt 4,24). “Trouxeram-lhe muitos endemoninhados e ele, com uma palavra expulsou os espíritos e curou todos os que estavam enfermos” (Mt 8,16).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5899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200150" y="1722610"/>
            <a:ext cx="9986963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2º passo</a:t>
            </a:r>
            <a:endParaRPr kumimoji="0" lang="pt-BR" altLang="pt-BR" sz="44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44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Jesus Cristo no evangelho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segundo Mateus</a:t>
            </a:r>
            <a:endParaRPr kumimoji="0" lang="pt-BR" altLang="pt-BR" sz="54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32383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60A3DE9-8621-343C-BDA0-513023D5F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1513"/>
            <a:ext cx="10515600" cy="5505450"/>
          </a:xfrm>
        </p:spPr>
        <p:txBody>
          <a:bodyPr>
            <a:normAutofit/>
          </a:bodyPr>
          <a:lstStyle/>
          <a:p>
            <a:pPr algn="just">
              <a:lnSpc>
                <a:spcPts val="5100"/>
              </a:lnSpc>
              <a:spcBef>
                <a:spcPts val="600"/>
              </a:spcBef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Quem não tinha a quem acorrer, buscava Jesus. O que Jesus fez no passado, a comunidade era chamada a fazer no presente. Os sofredores, com certeza, não contavam com o apoio e a assistência do Império Romano. Daí a importância de os cristãos levarem adiante a ação misericordiosa de Jesus servo. A comunidade cristã tinha a vocação-missão de acolher os desprezados de seu tempo. </a:t>
            </a:r>
          </a:p>
        </p:txBody>
      </p:sp>
    </p:spTree>
    <p:extLst>
      <p:ext uri="{BB962C8B-B14F-4D97-AF65-F5344CB8AC3E}">
        <p14:creationId xmlns:p14="http://schemas.microsoft.com/office/powerpoint/2010/main" val="2179924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60A3DE9-8621-343C-BDA0-513023D5F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1513"/>
            <a:ext cx="10515600" cy="550545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 12,17-21 – Is 42,1-4: “eis o meu Servo a quem escolhi”. No entanto, Jesus é o Servo-Filho: “este é o meu filho amado; nele está meu pleno agrado” (Mt 3,17 – batismo) / “Este é o meu filho amado, nele está meu pleno agrado: escutai-o” (Mt 17,5 – transfiguração).</a:t>
            </a:r>
          </a:p>
        </p:txBody>
      </p:sp>
    </p:spTree>
    <p:extLst>
      <p:ext uri="{BB962C8B-B14F-4D97-AF65-F5344CB8AC3E}">
        <p14:creationId xmlns:p14="http://schemas.microsoft.com/office/powerpoint/2010/main" val="38574999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60A3DE9-8621-343C-BDA0-513023D5F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513" y="471488"/>
            <a:ext cx="10682287" cy="5786437"/>
          </a:xfrm>
        </p:spPr>
        <p:txBody>
          <a:bodyPr>
            <a:normAutofit/>
          </a:bodyPr>
          <a:lstStyle/>
          <a:p>
            <a:pPr marL="0" indent="0" algn="ctr">
              <a:lnSpc>
                <a:spcPts val="4700"/>
              </a:lnSpc>
              <a:spcBef>
                <a:spcPts val="0"/>
              </a:spcBef>
              <a:buNone/>
            </a:pPr>
            <a:r>
              <a:rPr lang="pt-B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Jesus e os grandes personagens do Antigo Testamento</a:t>
            </a:r>
          </a:p>
          <a:p>
            <a:pPr marL="0" indent="0" algn="ctr">
              <a:lnSpc>
                <a:spcPts val="4700"/>
              </a:lnSpc>
              <a:spcBef>
                <a:spcPts val="0"/>
              </a:spcBef>
              <a:buNone/>
            </a:pPr>
            <a:endParaRPr lang="pt-BR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lnSpc>
                <a:spcPts val="4700"/>
              </a:lnSpc>
              <a:spcBef>
                <a:spcPts val="0"/>
              </a:spcBef>
              <a:buNone/>
            </a:pPr>
            <a:r>
              <a:rPr lang="pt-B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Mateus repensa os grandes personagens do AT, apresentando Jesus como quem os supera e plenifica. </a:t>
            </a:r>
          </a:p>
          <a:p>
            <a:pPr marL="0" indent="0" algn="just">
              <a:lnSpc>
                <a:spcPts val="4700"/>
              </a:lnSpc>
              <a:spcBef>
                <a:spcPts val="0"/>
              </a:spcBef>
              <a:buNone/>
            </a:pPr>
            <a:endParaRPr lang="pt-BR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lnSpc>
                <a:spcPts val="4700"/>
              </a:lnSpc>
              <a:spcBef>
                <a:spcPts val="0"/>
              </a:spcBef>
              <a:buNone/>
            </a:pPr>
            <a:r>
              <a:rPr lang="pt-B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Usando um método chamado </a:t>
            </a:r>
            <a:r>
              <a:rPr lang="pt-BR" sz="3200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midrash</a:t>
            </a:r>
            <a:r>
              <a:rPr lang="pt-BR" sz="32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[do verbo buscar], mostra como Jesus é o verdadeiro Adão, Moisés, Davi, Salomão, Profeta. Nele se concentra todo o AT. Assim, optar pelo movimento de Jesus resulta na plenificação da fé dos pais.</a:t>
            </a:r>
          </a:p>
        </p:txBody>
      </p:sp>
    </p:spTree>
    <p:extLst>
      <p:ext uri="{BB962C8B-B14F-4D97-AF65-F5344CB8AC3E}">
        <p14:creationId xmlns:p14="http://schemas.microsoft.com/office/powerpoint/2010/main" val="19334927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60A3DE9-8621-343C-BDA0-513023D5F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7189"/>
            <a:ext cx="10515600" cy="625792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pt-BR" sz="4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é o verdadeiro Adão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t-BR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 1,18 – “... achou-se grávida pelo Espírito Santo”; 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t-BR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 1,20 – “... O que nele foi gerado vem do Espírito Santo”.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t-BR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Quem forma Jesus é o Espírito Santo, que formou Adão. Em Jesus, verdadeiro Adão, tem início a humanidade de maneira plena e definitiva. 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t-BR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genealogia (Mt 1,1-17), com Jesus as gerações chegaram ao fim. Depois dele, não se faz mais genealogias. Todos somos gerados nele e como ele. </a:t>
            </a:r>
          </a:p>
        </p:txBody>
      </p:sp>
    </p:spTree>
    <p:extLst>
      <p:ext uri="{BB962C8B-B14F-4D97-AF65-F5344CB8AC3E}">
        <p14:creationId xmlns:p14="http://schemas.microsoft.com/office/powerpoint/2010/main" val="9869183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60A3DE9-8621-343C-BDA0-513023D5F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1513"/>
            <a:ext cx="10515600" cy="55054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é o verdadeiro Moisés</a:t>
            </a:r>
          </a:p>
          <a:p>
            <a:pPr marL="0" indent="0" algn="just">
              <a:buNone/>
            </a:pPr>
            <a:endParaRPr lang="pt-BR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livro da infância de Jesus (Mt2,13-23) narra a história de Jesus, inspirando-se na história de Moisés. Daí a perseguição de Herodes (=faraó), a matança das crianças de Belém (=matança dos recém-nascidos hebreus), a sobrevivência de Jesus (como Moisés) e a fuga para o Egito, onde Jesus é salvo.</a:t>
            </a:r>
          </a:p>
        </p:txBody>
      </p:sp>
    </p:spTree>
    <p:extLst>
      <p:ext uri="{BB962C8B-B14F-4D97-AF65-F5344CB8AC3E}">
        <p14:creationId xmlns:p14="http://schemas.microsoft.com/office/powerpoint/2010/main" val="12876072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60A3DE9-8621-343C-BDA0-513023D5F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1513"/>
            <a:ext cx="10515600" cy="550545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 Mt 5–7, o Sermão da Montanha, Jesus, sentado no monte, dá às multidões e aos discípulos a nova lei do Reino de Deus. Assim, a antiga Lei fica superada. Para fazer a vontade de Deus, torna-se urgente seguir os ensinamentos de Jesus de Nazaré, não mais os de Moisés. Ele é o verdadeiro Moisés, líder do verdadeiro povo de Deus.</a:t>
            </a:r>
          </a:p>
        </p:txBody>
      </p:sp>
    </p:spTree>
    <p:extLst>
      <p:ext uri="{BB962C8B-B14F-4D97-AF65-F5344CB8AC3E}">
        <p14:creationId xmlns:p14="http://schemas.microsoft.com/office/powerpoint/2010/main" val="16441045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60A3DE9-8621-343C-BDA0-513023D5F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1513"/>
            <a:ext cx="10515600" cy="550545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3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é o verdadeiro Davi</a:t>
            </a:r>
          </a:p>
          <a:p>
            <a:pPr marL="0" indent="0" algn="ctr">
              <a:buNone/>
            </a:pPr>
            <a:endParaRPr lang="pt-BR" sz="39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conexão de Jesus com Davi era importante, porque, na esperança messiânica de Israel, o Messias seria ligado à descendência davídica. </a:t>
            </a:r>
          </a:p>
          <a:p>
            <a:pPr marL="0" indent="0" algn="just">
              <a:buNone/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entanto, Jesus não seria um rei político e poderoso, mas o servidor do povo sofredor, solidário com os marginalizados. </a:t>
            </a:r>
          </a:p>
          <a:p>
            <a:pPr marL="0" indent="0" algn="just">
              <a:buNone/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caráter davídico de Jesus já aparece na genealogia: </a:t>
            </a:r>
          </a:p>
          <a:p>
            <a:pPr marL="0" indent="0" algn="just">
              <a:buNone/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 1,1 – “Jesus Cristo, filho de Davi, filho de Abraão”.</a:t>
            </a:r>
          </a:p>
          <a:p>
            <a:pPr marL="0" indent="0" algn="just">
              <a:buNone/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 1,20 – “José, Filho de Davi...”</a:t>
            </a:r>
          </a:p>
        </p:txBody>
      </p:sp>
    </p:spTree>
    <p:extLst>
      <p:ext uri="{BB962C8B-B14F-4D97-AF65-F5344CB8AC3E}">
        <p14:creationId xmlns:p14="http://schemas.microsoft.com/office/powerpoint/2010/main" val="7477510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60A3DE9-8621-343C-BDA0-513023D5F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1513"/>
            <a:ext cx="10515600" cy="55054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é o verdadeiro Salomão</a:t>
            </a:r>
          </a:p>
          <a:p>
            <a:pPr marL="0" indent="0" algn="ctr">
              <a:buNone/>
            </a:pPr>
            <a:endParaRPr lang="pt-BR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 12,42: “aqui está alguém que é mais que Salomão”.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pano de fundo, está a incapacidade dos ouvintes/inimigos de Jesus darem ouvido a seus ensinamentos. Ele é o verdadeiro sábio!</a:t>
            </a:r>
          </a:p>
        </p:txBody>
      </p:sp>
    </p:spTree>
    <p:extLst>
      <p:ext uri="{BB962C8B-B14F-4D97-AF65-F5344CB8AC3E}">
        <p14:creationId xmlns:p14="http://schemas.microsoft.com/office/powerpoint/2010/main" val="11038546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60A3DE9-8621-343C-BDA0-513023D5F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1513"/>
            <a:ext cx="10515600" cy="581501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é o verdadeiro profeta</a:t>
            </a:r>
          </a:p>
          <a:p>
            <a:pPr marL="0" indent="0" algn="ctr">
              <a:buNone/>
            </a:pPr>
            <a:endParaRPr lang="pt-BR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“Para que se cumprissem as Escrituras”: são 5 as citações de profetas no livro da origem de Jesus (Mt 1-2).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 1,23 / Is 7,14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2,6   / Mq 5,1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2,15 / Os 11,1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2,17 / Jr 31,15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2,23 / ........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 12,41: “aqui está algo mais do que Jonas”.</a:t>
            </a:r>
          </a:p>
        </p:txBody>
      </p:sp>
    </p:spTree>
    <p:extLst>
      <p:ext uri="{BB962C8B-B14F-4D97-AF65-F5344CB8AC3E}">
        <p14:creationId xmlns:p14="http://schemas.microsoft.com/office/powerpoint/2010/main" val="24785063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60A3DE9-8621-343C-BDA0-513023D5F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2963"/>
            <a:ext cx="10515600" cy="5334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tópicos da cristologia de Mateus têm em vista ajudar os membros de sua comunidade, de origem judaica, a superar possíveis crises de identidade e acusações de heresia e apostasia. Para Mateus, os membros de sua comunidade são o verdadeiro Povo de Deus, o verdadeiro Israel.</a:t>
            </a:r>
          </a:p>
        </p:txBody>
      </p:sp>
    </p:spTree>
    <p:extLst>
      <p:ext uri="{BB962C8B-B14F-4D97-AF65-F5344CB8AC3E}">
        <p14:creationId xmlns:p14="http://schemas.microsoft.com/office/powerpoint/2010/main" val="1867267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60A3DE9-8621-343C-BDA0-513023D5F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862" y="671513"/>
            <a:ext cx="9844087" cy="54435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</a:t>
            </a:r>
          </a:p>
          <a:p>
            <a:pPr marL="0" indent="0" algn="ctr">
              <a:buNone/>
            </a:pP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Explicitar a cristologia presente nas entrelinhas do Evangelho de Mateus, tendo como ponto de referências alguns traços da figura de Jesus de Nazaré e os títulos que lhe são atribuídos naquela catequese. </a:t>
            </a:r>
          </a:p>
        </p:txBody>
      </p:sp>
    </p:spTree>
    <p:extLst>
      <p:ext uri="{BB962C8B-B14F-4D97-AF65-F5344CB8AC3E}">
        <p14:creationId xmlns:p14="http://schemas.microsoft.com/office/powerpoint/2010/main" val="5313404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60A3DE9-8621-343C-BDA0-513023D5F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937" y="671513"/>
            <a:ext cx="10944225" cy="565785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Os títulos de Jesus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37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 caminho para explicitar a cristologia mateana consiste em considerar os títulos aplicados a Jesus. Eles são uma espécie de chave de leitura para compreender sua pessoa. Eis alguns: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37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a. Cristo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37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b. Filho de Davi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37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c. Rei dos judeus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37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d. Filho de Deus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37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e. Senhor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37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f. Filho do Homem</a:t>
            </a:r>
          </a:p>
        </p:txBody>
      </p:sp>
    </p:spTree>
    <p:extLst>
      <p:ext uri="{BB962C8B-B14F-4D97-AF65-F5344CB8AC3E}">
        <p14:creationId xmlns:p14="http://schemas.microsoft.com/office/powerpoint/2010/main" val="36209123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60A3DE9-8621-343C-BDA0-513023D5F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1512"/>
            <a:ext cx="10515600" cy="574357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 Cristo (=ungido, messias)</a:t>
            </a:r>
          </a:p>
          <a:p>
            <a:pPr marL="0" indent="0" algn="just">
              <a:buNone/>
            </a:pPr>
            <a:endParaRPr lang="pt-BR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 1,1: “livro das origens de Jesus Cristo”.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1,18: “a origem de Jesus Cristo foi assim...”.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expressão “Jesus, a quem chamam de Cristo” ocorre em Mt 1,16 (genealogia) e 27,17.22 (Pilatos).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Quando Pedro confessa ser Jesus “o Cristo” (Mt 16,16), relaciona-o com a esperança messiânica judaica. Jesus, porém, “recomendou aos discípulos que não dissessem a ninguém que ele era o Cristo” (Mt 16,20).</a:t>
            </a:r>
          </a:p>
        </p:txBody>
      </p:sp>
    </p:spTree>
    <p:extLst>
      <p:ext uri="{BB962C8B-B14F-4D97-AF65-F5344CB8AC3E}">
        <p14:creationId xmlns:p14="http://schemas.microsoft.com/office/powerpoint/2010/main" val="42934915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60A3DE9-8621-343C-BDA0-513023D5F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1513"/>
            <a:ext cx="10515600" cy="550545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João Batista “ouviu falar das obras do Cristo” (Mt 11,2).</a:t>
            </a:r>
          </a:p>
          <a:p>
            <a:pPr algn="just"/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recomenda: “não deixeis que vos chamem de ‘guia’, pois um só é o vosso Guia, o Cristo” (Mt 23,10). </a:t>
            </a:r>
          </a:p>
          <a:p>
            <a:pPr algn="just"/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tribunal instalado contra Jesus, o sumo-sacerdote disse-lhe: “eu te conjuro, pelo Deus vivo, diz-nos se você é o Cristo, o Filho de Deus. Jesus respondeu: ‘tu o disseste’” (Mt 26,63-64).</a:t>
            </a:r>
          </a:p>
          <a:p>
            <a:pPr algn="just"/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outro lado, deram-lhe bofetadas, dizendo: “profetiza para nós, Cristo! Quem lhe bateu?” (Mt 26,68).</a:t>
            </a:r>
          </a:p>
        </p:txBody>
      </p:sp>
    </p:spTree>
    <p:extLst>
      <p:ext uri="{BB962C8B-B14F-4D97-AF65-F5344CB8AC3E}">
        <p14:creationId xmlns:p14="http://schemas.microsoft.com/office/powerpoint/2010/main" val="17841935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60A3DE9-8621-343C-BDA0-513023D5F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1513"/>
            <a:ext cx="10515600" cy="550545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 Filho de Davi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Em Mt 1,1, Jesus é chamado “Filho de Davi”.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Esse título tem forte conotação messiânico-política, por evocar o rei Davi, cuja descendência haveria de permanecer para sempre (2Sm 7,16).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Jesus reconhece a ambiguidade desse título, pois não se identifica com o modo como é popularmente entendido. O projeto de Jesus não comportava uma liderança política em Israel.</a:t>
            </a:r>
          </a:p>
        </p:txBody>
      </p:sp>
    </p:spTree>
    <p:extLst>
      <p:ext uri="{BB962C8B-B14F-4D97-AF65-F5344CB8AC3E}">
        <p14:creationId xmlns:p14="http://schemas.microsoft.com/office/powerpoint/2010/main" val="23266805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60A3DE9-8621-343C-BDA0-513023D5F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1513"/>
            <a:ext cx="10515600" cy="5505450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José, pai adotivo de Jesus, é chamado “filho de Davi” (Mt 1,20).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Dois cegos imploram a cura, chamando Jesus de “Filho de Davi”: “tem compaixão de nós, Filho de Davi” (Mt 9,27).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cegos de Jericó chamam Jesus de “Filho de Davi”: “Senhor, Filho de Davi, tem compaixão de nós” (Mt 20,30.31).</a:t>
            </a:r>
          </a:p>
        </p:txBody>
      </p:sp>
    </p:spTree>
    <p:extLst>
      <p:ext uri="{BB962C8B-B14F-4D97-AF65-F5344CB8AC3E}">
        <p14:creationId xmlns:p14="http://schemas.microsoft.com/office/powerpoint/2010/main" val="24666543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60A3DE9-8621-343C-BDA0-513023D5F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1513"/>
            <a:ext cx="10515600" cy="5505450"/>
          </a:xfrm>
        </p:spPr>
        <p:txBody>
          <a:bodyPr>
            <a:normAutofit/>
          </a:bodyPr>
          <a:lstStyle/>
          <a:p>
            <a:pPr algn="just"/>
            <a:r>
              <a:rPr lang="pt-BR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multidão perguntava-se, em face das curas realizadas por Jesus: “não será este o Filho de Davi?” (Mt 12,23).</a:t>
            </a:r>
          </a:p>
          <a:p>
            <a:pPr algn="just"/>
            <a:endParaRPr lang="pt-BR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cananeia chama Jesus de “Senhor, Filho de Davi” (Mt 15,22), como os dois cegos.</a:t>
            </a:r>
          </a:p>
          <a:p>
            <a:pPr algn="just"/>
            <a:endParaRPr lang="pt-BR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Quando Jesus entrou em Jerusalém, a multidão gritava: “Hosana ao Filho de Davi” (Mt 21,9.15).</a:t>
            </a:r>
          </a:p>
        </p:txBody>
      </p:sp>
    </p:spTree>
    <p:extLst>
      <p:ext uri="{BB962C8B-B14F-4D97-AF65-F5344CB8AC3E}">
        <p14:creationId xmlns:p14="http://schemas.microsoft.com/office/powerpoint/2010/main" val="36018021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60A3DE9-8621-343C-BDA0-513023D5F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428625"/>
            <a:ext cx="10525125" cy="5748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 Rei dos Judeus</a:t>
            </a:r>
          </a:p>
          <a:p>
            <a:pPr marL="0" indent="0" algn="just">
              <a:buNone/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 título ocorre em duas ocasiões:</a:t>
            </a:r>
          </a:p>
          <a:p>
            <a:pPr marL="742950" indent="-742950" algn="just">
              <a:buAutoNum type="alphaLcParenBoth"/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magos, em Jerusalém, perguntam: “onde está o rei dos judeus que acaba de nascer?” (Mt 2,2).</a:t>
            </a:r>
          </a:p>
          <a:p>
            <a:pPr marL="742950" indent="-742950" algn="just">
              <a:buAutoNum type="alphaLcParenBoth"/>
            </a:pPr>
            <a:endParaRPr lang="pt-BR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 algn="just">
              <a:buAutoNum type="alphaLcParenBoth"/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contexto da paixão, Pilatos perguntou a Jesus: “você é o rei dos judeus?”. A resposta foi: “você está dizendo” (Mt 27,27-31). Os zombadores do Crucificado chamam-no “rei dos judeus” (Mt 27,42). E a inscrição fixada no alto da cruz dizia: “este é Jesus, o rei dos judeus” (Mt 27,37). </a:t>
            </a:r>
          </a:p>
        </p:txBody>
      </p:sp>
    </p:spTree>
    <p:extLst>
      <p:ext uri="{BB962C8B-B14F-4D97-AF65-F5344CB8AC3E}">
        <p14:creationId xmlns:p14="http://schemas.microsoft.com/office/powerpoint/2010/main" val="12374859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60A3DE9-8621-343C-BDA0-513023D5F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938" y="628650"/>
            <a:ext cx="11258550" cy="5829300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pt-BR" sz="6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 Filho de Deus</a:t>
            </a:r>
          </a:p>
          <a:p>
            <a:pPr algn="just">
              <a:lnSpc>
                <a:spcPct val="150000"/>
              </a:lnSpc>
            </a:pPr>
            <a:r>
              <a:rPr lang="pt-BR" sz="67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 longo do Evangelho, Jesus se considera Filho em diálogo com o Pai. Por isso, talvez, esse seja o título que melhor o identifique.</a:t>
            </a:r>
          </a:p>
          <a:p>
            <a:pPr algn="just">
              <a:lnSpc>
                <a:spcPct val="150000"/>
              </a:lnSpc>
            </a:pPr>
            <a:r>
              <a:rPr lang="pt-BR" sz="67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é chamado Filho de Deus, indiretamente, em Mt 2,15, na citação de Os 11,1: “do Egito chamei meu filho”. </a:t>
            </a:r>
          </a:p>
          <a:p>
            <a:pPr algn="just">
              <a:lnSpc>
                <a:spcPct val="150000"/>
              </a:lnSpc>
            </a:pPr>
            <a:r>
              <a:rPr lang="pt-BR" sz="67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 ocorrências mais importantes desse título aparecem na cena do batismo (Mt 3,17) e na transfiguração (Mt 17,5): “este é meu filho amado!”.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58308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60A3DE9-8621-343C-BDA0-513023D5F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1513"/>
            <a:ext cx="10515600" cy="5657850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tentador visa tal condição de Jesus, ao lhe desafiar: “se, de fato, você é o Filho de Deus...” (Mt 4,33.5).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demônios reconhecem-no como tal: “que existe entre nós e você, Filho de Deus” (Mt 8,29).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Pedro confessa que Jesus é “o Messias, o Filho de Deus vivo” (Mt 16,16). A relação Pai-Filho – Deus-Jesus está explicitada em Mt 11,25-27: “Eu te louvo, Pai...”</a:t>
            </a:r>
          </a:p>
          <a:p>
            <a:pPr marL="0" indent="0" algn="just">
              <a:buNone/>
            </a:pPr>
            <a:endParaRPr lang="pt-BR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60862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60A3DE9-8621-343C-BDA0-513023D5F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1513"/>
            <a:ext cx="10515600" cy="550545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julgamento, Jesus é inquirido a dizer se, deveras, era Filho de Deus (Mt 26,63).</a:t>
            </a:r>
          </a:p>
          <a:p>
            <a:pPr marL="0" indent="0" algn="just">
              <a:buNone/>
            </a:pPr>
            <a:endParaRPr lang="pt-BR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t-B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deboches dos transeuntes, quando pendia da cruz, tocavam sua condição de Filho de Deus: “se você é o Filho de Deus, desce da cruz... Pois ele disse: ‘eu sou o Filho de Deus” (Mt 27,40-43). </a:t>
            </a:r>
          </a:p>
          <a:p>
            <a:pPr algn="just"/>
            <a:endParaRPr lang="pt-BR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t-B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Contemplando o Crucificado morto, o centurião e seus soldados proclamam: “verdadeiramente, este era o Filho de Deus” (Mt 27,54), como haviam feito os discípulos surpreendidos por uma tempestade (Mt 14,33). </a:t>
            </a:r>
          </a:p>
          <a:p>
            <a:pPr algn="just"/>
            <a:endParaRPr lang="pt-BR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9398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60A3DE9-8621-343C-BDA0-513023D5F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1513"/>
            <a:ext cx="10515600" cy="5505450"/>
          </a:xfrm>
        </p:spPr>
        <p:txBody>
          <a:bodyPr/>
          <a:lstStyle/>
          <a:p>
            <a:pPr marL="0" indent="0" algn="ctr">
              <a:buNone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Roteiro</a:t>
            </a:r>
          </a:p>
          <a:p>
            <a:pPr marL="0" indent="0" algn="ctr">
              <a:buNone/>
            </a:pP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 algn="just">
              <a:buAutoNum type="arabicPeriod"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é Mestre</a:t>
            </a:r>
          </a:p>
          <a:p>
            <a:pPr marL="742950" indent="-742950" algn="just">
              <a:buAutoNum type="arabicPeriod"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é Emanuel</a:t>
            </a:r>
          </a:p>
          <a:p>
            <a:pPr marL="742950" indent="-742950" algn="just">
              <a:buAutoNum type="arabicPeriod"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é Servo de Deus</a:t>
            </a:r>
          </a:p>
          <a:p>
            <a:pPr marL="742950" indent="-742950" algn="just">
              <a:buAutoNum type="arabicPeriod"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e os grandes personagens do AT</a:t>
            </a:r>
          </a:p>
          <a:p>
            <a:pPr marL="742950" indent="-742950" algn="just">
              <a:buAutoNum type="arabicPeriod"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títulos de Jesus</a:t>
            </a:r>
          </a:p>
          <a:p>
            <a:pPr marL="742950" indent="-742950" algn="just">
              <a:buFont typeface="Arial" panose="020B0604020202020204" pitchFamily="34" charset="0"/>
              <a:buAutoNum type="arabicPeriod"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em Mt e Mc: comparação sinótica</a:t>
            </a:r>
          </a:p>
          <a:p>
            <a:pPr marL="742950" indent="-742950" algn="just">
              <a:buAutoNum type="arabicPeriod"/>
            </a:pPr>
            <a:endParaRPr lang="pt-BR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 algn="just">
              <a:buAutoNum type="arabicPeriod"/>
            </a:pPr>
            <a:endParaRPr lang="pt-B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660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60A3DE9-8621-343C-BDA0-513023D5F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1513"/>
            <a:ext cx="10515600" cy="55054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 Senhor</a:t>
            </a:r>
          </a:p>
          <a:p>
            <a:pPr marL="0" indent="0" algn="just">
              <a:buNone/>
            </a:pPr>
            <a:endParaRPr lang="pt-BR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título </a:t>
            </a:r>
            <a:r>
              <a:rPr lang="pt-BR" sz="3600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kyrios</a:t>
            </a: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Senhor, aplicado a Jesus, aponta para sua divindade, por ser o título usado, no AT, para se referir a Deus.</a:t>
            </a:r>
          </a:p>
          <a:p>
            <a:pPr algn="just"/>
            <a:endParaRPr lang="pt-BR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Quem chama Jesus de “Senhor”, de alguma forma, é movido pela fé. </a:t>
            </a:r>
          </a:p>
        </p:txBody>
      </p:sp>
    </p:spTree>
    <p:extLst>
      <p:ext uri="{BB962C8B-B14F-4D97-AF65-F5344CB8AC3E}">
        <p14:creationId xmlns:p14="http://schemas.microsoft.com/office/powerpoint/2010/main" val="5247678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60A3DE9-8621-343C-BDA0-513023D5F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1513"/>
            <a:ext cx="10515600" cy="5505450"/>
          </a:xfrm>
        </p:spPr>
        <p:txBody>
          <a:bodyPr>
            <a:normAutofit/>
          </a:bodyPr>
          <a:lstStyle/>
          <a:p>
            <a:pPr algn="just"/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recusa-se a ser chamado de “Senhor” por formalidade: “nem todo aquele que me chama de ‘Senhor’, “Senhor”, entrará no Reino dos Céus...” (Mt 7,21-22).</a:t>
            </a:r>
          </a:p>
          <a:p>
            <a:pPr algn="just"/>
            <a:endParaRPr lang="pt-BR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juízo final, a superficialidade será revelada: “Senhor, quando foi que...” (Mt 25,37.44). </a:t>
            </a:r>
          </a:p>
        </p:txBody>
      </p:sp>
    </p:spTree>
    <p:extLst>
      <p:ext uri="{BB962C8B-B14F-4D97-AF65-F5344CB8AC3E}">
        <p14:creationId xmlns:p14="http://schemas.microsoft.com/office/powerpoint/2010/main" val="37405090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60A3DE9-8621-343C-BDA0-513023D5F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1513"/>
            <a:ext cx="10515600" cy="5505450"/>
          </a:xfrm>
        </p:spPr>
        <p:txBody>
          <a:bodyPr>
            <a:normAutofit/>
          </a:bodyPr>
          <a:lstStyle/>
          <a:p>
            <a:pPr algn="just"/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Só os discípulos (Mt 8,21.25; 14,28.30; 16,22; 17,4; 28,21) e as pessoa que lhe dirigem uma </a:t>
            </a:r>
            <a:r>
              <a:rPr lang="pt-BR" sz="3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súlica</a:t>
            </a: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(Mt 8,2.6.8; 9,28; 15,22.25.27; 17,15; 20,30) chamam Jesus de Senhor.</a:t>
            </a:r>
          </a:p>
          <a:p>
            <a:pPr algn="just"/>
            <a:endParaRPr lang="pt-BR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adversários chamam Jesus de rabi, mestre. Judas Iscariotes chama-o </a:t>
            </a:r>
            <a:r>
              <a:rPr lang="pt-BR" sz="3600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Rabbi</a:t>
            </a:r>
            <a:r>
              <a:rPr lang="pt-BR" sz="36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(Mt 26,25.49). Os inimigos e as pessoas pouco sintonizadas com Jesus chamam-no Mestre (Mt 8,19; 9,11; 12,38; 17,24; 19,16; 22,25). </a:t>
            </a:r>
          </a:p>
        </p:txBody>
      </p:sp>
    </p:spTree>
    <p:extLst>
      <p:ext uri="{BB962C8B-B14F-4D97-AF65-F5344CB8AC3E}">
        <p14:creationId xmlns:p14="http://schemas.microsoft.com/office/powerpoint/2010/main" val="364265010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60A3DE9-8621-343C-BDA0-513023D5F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513" y="414338"/>
            <a:ext cx="10972800" cy="576262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f. Filho do Homem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refere-se a si mesmo como Filho do Homem, título que ocorre, pelo menos, 30 vezes no evangelho.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pt-BR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Filho do Homem atuará, também, como juiz escatológico, que submeterá toda a humanidade ao tribunal divino (Mt 25,31-32; cf. 10,23; 16,27; 19,28; 24,27). </a:t>
            </a:r>
          </a:p>
        </p:txBody>
      </p:sp>
    </p:spTree>
    <p:extLst>
      <p:ext uri="{BB962C8B-B14F-4D97-AF65-F5344CB8AC3E}">
        <p14:creationId xmlns:p14="http://schemas.microsoft.com/office/powerpoint/2010/main" val="222625684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A6E0DF4-7FF4-895D-97E5-A72E90796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8663"/>
            <a:ext cx="10515600" cy="5448300"/>
          </a:xfrm>
        </p:spPr>
        <p:txBody>
          <a:bodyPr/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pt-BR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AT, a expressão Filho do Homem foi aplicada por Deus ao profeta Ezequiel, frisando sua condição de ser humano frágil, embora portador de uma mensagem divina.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pt-BR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motivo vale, da mesma forma, para Jesus, em Mt, por sua fragilidade (Mt 17,22-23); 20, 17-19; 26,2).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pt-BR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890493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57D0FA7-8EC1-727C-A1B2-3A73D9215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1513"/>
            <a:ext cx="10515600" cy="55054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Jesus em Mt e Mc: comparação sinótica</a:t>
            </a:r>
          </a:p>
          <a:p>
            <a:pPr marL="0" indent="0" algn="ctr">
              <a:buNone/>
            </a:pP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 tende a acentuar a majestade e a glória do Cristo. Frequentemente, retoca o texto de Mc ou complementa suas fontes para sublinhar a dignidade do Senhor Jesus. Ou seja, retrabalha suas fontes, especialmente Marcos, em função de sua cristologia.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312819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759654"/>
            <a:ext cx="10515600" cy="5598283"/>
          </a:xfrm>
        </p:spPr>
        <p:txBody>
          <a:bodyPr>
            <a:normAutofit/>
          </a:bodyPr>
          <a:lstStyle/>
          <a:p>
            <a:pPr marL="514350" indent="-514350" algn="just">
              <a:buAutoNum type="alphaLcPeriod"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 deixa de mencionar os sentimentos de Jesus, por ser ele um Mestre objetivo que não se move por “paixões”</a:t>
            </a:r>
          </a:p>
          <a:p>
            <a:pPr marL="514350" indent="-514350" algn="just">
              <a:buAutoNum type="alphaLcPeriod"/>
            </a:pPr>
            <a:endParaRPr lang="pt-BR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Mc 1,41 (cura do leproso) – “movido por compaixão” // Mt 8,3</a:t>
            </a:r>
          </a:p>
          <a:p>
            <a:pPr marL="0" indent="0" algn="just">
              <a:buNone/>
            </a:pPr>
            <a:endParaRPr lang="pt-BR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Mc 3,5 (cura em dia de sábado) – “passando sobre eles um olhar irado, e entristecido pela dureza de seus corações....” // Mt 12,9-14</a:t>
            </a:r>
          </a:p>
        </p:txBody>
      </p:sp>
    </p:spTree>
    <p:extLst>
      <p:ext uri="{BB962C8B-B14F-4D97-AF65-F5344CB8AC3E}">
        <p14:creationId xmlns:p14="http://schemas.microsoft.com/office/powerpoint/2010/main" val="320621221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E87D183-459C-00F5-4F8A-8E2B389D0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2938"/>
            <a:ext cx="10515600" cy="553402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pt-B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Mc 6,6 (em Nazaré) – “e admirou-se da incredulidade deles” // Mt 13,58 (“...não fez ali muitos milagres, por causa da incredulidade deles”).</a:t>
            </a:r>
          </a:p>
          <a:p>
            <a:pPr>
              <a:spcBef>
                <a:spcPts val="0"/>
              </a:spcBef>
            </a:pPr>
            <a:endParaRPr lang="pt-BR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</a:pPr>
            <a:r>
              <a:rPr lang="pt-B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Mc 10,21 (o jovem rico) – “Jesus o amou” // Mt 19,21</a:t>
            </a:r>
          </a:p>
          <a:p>
            <a:pPr>
              <a:spcBef>
                <a:spcPts val="0"/>
              </a:spcBef>
            </a:pPr>
            <a:endParaRPr lang="pt-BR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</a:pPr>
            <a:r>
              <a:rPr lang="pt-B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Mc 14,33 – “...começou a apavorar-se e a angustiar-se” // Mt 26,37-38 conserva os sentimentos de Jesus. </a:t>
            </a:r>
          </a:p>
          <a:p>
            <a:pPr>
              <a:spcBef>
                <a:spcPts val="0"/>
              </a:spcBef>
            </a:pPr>
            <a:endParaRPr lang="pt-BR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Mateus reelabora a apresentação por demais humana de Jesus, feita por Marcos, e elimina Mc 3,21 por lhe parecer pouco respeitosa para com o Senhor.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57711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506438"/>
            <a:ext cx="10515600" cy="567052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 Mt suprime tudo quanto poderia parecer limitação do poder de Jesus</a:t>
            </a:r>
            <a:endParaRPr lang="pt-BR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pt-B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Mc 1,45 (cura do leproso) – “Jesus não podia entrar publicamente na cidade. Ele ficava fora, em lugares desertos, mas de toda parte vinham a ele” // Mt 8,2-4</a:t>
            </a:r>
          </a:p>
          <a:p>
            <a:pPr marL="0" indent="0" algn="just">
              <a:buNone/>
            </a:pPr>
            <a:r>
              <a:rPr lang="pt-B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Mc 6,5 (visita a Nazaré) – “E não conseguiu fazer ali nenhum milagre, a não ser impor as mãos a uns poucos doentes” // Mt 13,58 – “Não fez ali muitos milagres, por causa da incredulidade deles”</a:t>
            </a:r>
          </a:p>
          <a:p>
            <a:pPr marL="0" indent="0" algn="just">
              <a:buNone/>
            </a:pPr>
            <a:r>
              <a:rPr lang="pt-B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Mc 7,24 (cura da siro-fenícia) – “Entrou numa casa e não queria que ninguém soubesse onde ele estava. Mas não conseguia ficar escondido” // Mt 15,21-22</a:t>
            </a:r>
          </a:p>
        </p:txBody>
      </p:sp>
    </p:spTree>
    <p:extLst>
      <p:ext uri="{BB962C8B-B14F-4D97-AF65-F5344CB8AC3E}">
        <p14:creationId xmlns:p14="http://schemas.microsoft.com/office/powerpoint/2010/main" val="133707274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689316"/>
            <a:ext cx="10515600" cy="599283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 Mt suprime as perguntas, pois Jesus sabe tudo, de antemão, pois poderiam ser interpretadas como limitação de seu conhecimento</a:t>
            </a:r>
          </a:p>
          <a:p>
            <a:pPr marL="0" indent="0" algn="just">
              <a:buNone/>
            </a:pPr>
            <a:endParaRPr lang="pt-BR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pt-B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Mc 5,9 (o possesso de </a:t>
            </a:r>
            <a:r>
              <a:rPr lang="pt-BR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Gerasa</a:t>
            </a:r>
            <a:r>
              <a:rPr lang="pt-B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– “Qual é o teu nome?” // Mt 8,28-34</a:t>
            </a:r>
          </a:p>
          <a:p>
            <a:pPr marL="0" indent="0" algn="just">
              <a:buNone/>
            </a:pPr>
            <a:r>
              <a:rPr lang="pt-B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Mc 5,30 (a hemorroíssa) – “Quem tocou na minha roupa?” // Mt 9,20-22</a:t>
            </a:r>
          </a:p>
          <a:p>
            <a:pPr marL="0" indent="0" algn="just">
              <a:buNone/>
            </a:pPr>
            <a:r>
              <a:rPr lang="pt-B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6,38 (a multiplicação dos pães) – “Jesus perguntou: ‘Quantos pães tendes? Ide ver!’” // Mt 14,16-18</a:t>
            </a:r>
          </a:p>
          <a:p>
            <a:pPr marL="0" indent="0" algn="just">
              <a:buNone/>
            </a:pPr>
            <a:r>
              <a:rPr lang="pt-B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8,23 (a cura do cego) – “Estás vendo alguma coisa?” // Mt omite Mc 8,22-26</a:t>
            </a:r>
          </a:p>
        </p:txBody>
      </p:sp>
    </p:spTree>
    <p:extLst>
      <p:ext uri="{BB962C8B-B14F-4D97-AF65-F5344CB8AC3E}">
        <p14:creationId xmlns:p14="http://schemas.microsoft.com/office/powerpoint/2010/main" val="3864095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7D998AB-5084-7A26-4A5B-6A5044B05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0150" y="600075"/>
            <a:ext cx="10044113" cy="55768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Cada evangelista enfoca a figura de Jesus tendo em vista o contexto de sua comunidade e o projeto literário-teológico que tem em mente.</a:t>
            </a:r>
          </a:p>
          <a:p>
            <a:pPr marL="0" indent="0" algn="just">
              <a:buNone/>
            </a:pPr>
            <a:endParaRPr lang="pt-BR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pt-BR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partir daí seleciona o material de que dispõe, retrabalha-o, sublinha certos temas etc. Assim, cada evangelho corresponde à leitura da pessoa de Jesus a partir de determinado ângulo. Não existe uma leitura padrão.</a:t>
            </a:r>
          </a:p>
        </p:txBody>
      </p:sp>
    </p:spTree>
    <p:extLst>
      <p:ext uri="{BB962C8B-B14F-4D97-AF65-F5344CB8AC3E}">
        <p14:creationId xmlns:p14="http://schemas.microsoft.com/office/powerpoint/2010/main" val="130251270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FAEC8B0-53F2-1E09-50A0-4F6F7A8A4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8650"/>
            <a:ext cx="10515600" cy="584358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pt-B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9,16 (o epiléptico endemoninhado) – “Jesus perguntou: Que estais discutindo?’” – v. 21 – “Jesus perguntou ao pai: “desde quando lhe acontece isso?” // Mc 17,14-21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9,33 (a vida em fraternidade) – “Estando em casa, Jesus perguntou-lhes: ‘que discutíeis pelo caminho?’” // Mt 18,1 – “Aproximaram-se de Jesus e lhe perguntaram: ‘”Quem é o maior no Reino dos Céus?’”</a:t>
            </a:r>
          </a:p>
        </p:txBody>
      </p:sp>
    </p:spTree>
    <p:extLst>
      <p:ext uri="{BB962C8B-B14F-4D97-AF65-F5344CB8AC3E}">
        <p14:creationId xmlns:p14="http://schemas.microsoft.com/office/powerpoint/2010/main" val="150932006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703385"/>
            <a:ext cx="10515600" cy="59365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 Mt suprime o que pode parecer desrespeitoso em relação a Jesus</a:t>
            </a:r>
          </a:p>
          <a:p>
            <a:pPr marL="0" indent="0">
              <a:buNone/>
            </a:pP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Mc 3,21 (Jesus em Nazaré) – “Quando seus familiares souberam disso, vieram para detê-lo, pois diziam: ‘Esta ficando louco’”. // Mt omite essa cena. </a:t>
            </a:r>
          </a:p>
          <a:p>
            <a:pPr marL="0" indent="0" algn="just">
              <a:buNone/>
            </a:pPr>
            <a:endParaRPr lang="pt-BR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Mc 5,24 (a ressuscitação da filha de Jairo) – “Jesus foi com ele. Uma grande multidão o acompanhava e o apertava de todos os lados” // Mt 9,19</a:t>
            </a:r>
          </a:p>
        </p:txBody>
      </p:sp>
    </p:spTree>
    <p:extLst>
      <p:ext uri="{BB962C8B-B14F-4D97-AF65-F5344CB8AC3E}">
        <p14:creationId xmlns:p14="http://schemas.microsoft.com/office/powerpoint/2010/main" val="402502826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C4E42D3-60BF-1145-11B5-6DD29FB2D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0100"/>
            <a:ext cx="10515600" cy="53768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Mc 6,3 (a identidade de Jesus) – “Não é este o carpinteiro, o filho de Maria...?” // Mt 13,55 – “Não é ele o filho do carpinteiro? Não se chama a mãe dele Maria...”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Mc 15,45 (o sepultamento de Jesus) – Pilatos “cedeu o cadáver (</a:t>
            </a:r>
            <a:r>
              <a:rPr lang="pt-BR" sz="3600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ptoma</a:t>
            </a: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de Jesus” // Mt 27,58 – “José tomando o corpo (</a:t>
            </a:r>
            <a:r>
              <a:rPr lang="pt-BR" sz="36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soma</a:t>
            </a: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...”</a:t>
            </a:r>
          </a:p>
        </p:txBody>
      </p:sp>
    </p:spTree>
    <p:extLst>
      <p:ext uri="{BB962C8B-B14F-4D97-AF65-F5344CB8AC3E}">
        <p14:creationId xmlns:p14="http://schemas.microsoft.com/office/powerpoint/2010/main" val="196947546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528638"/>
            <a:ext cx="10515600" cy="59578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Conclusão</a:t>
            </a:r>
          </a:p>
          <a:p>
            <a:pPr marL="0" indent="0" algn="ctr">
              <a:buNone/>
            </a:pP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lnSpc>
                <a:spcPts val="4700"/>
              </a:lnSpc>
              <a:spcBef>
                <a:spcPts val="0"/>
              </a:spcBef>
              <a:buNone/>
            </a:pPr>
            <a:r>
              <a:rPr lang="pt-BR" sz="3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polêmica que implicava a comunidade, a cristologia de Mateus visava recuperar no coração dos discípulos a alegria de seguir Jesus de Nazaré. Era preciso </a:t>
            </a:r>
            <a:r>
              <a:rPr lang="pt-BR" sz="3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alargar-lhes</a:t>
            </a:r>
            <a:r>
              <a:rPr lang="pt-BR" sz="3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os horizontes, demasiadamente fixados na paixão e na morte do Mestre, que apontavam para a condição de maldito de Deus e marginal. O evangelista mostra como Jesus não é um fracassado! E, sim, o Filho de Deus realizador das esperanças do povo de Israel (Mt 4,17;17,5). </a:t>
            </a:r>
          </a:p>
        </p:txBody>
      </p:sp>
    </p:spTree>
    <p:extLst>
      <p:ext uri="{BB962C8B-B14F-4D97-AF65-F5344CB8AC3E}">
        <p14:creationId xmlns:p14="http://schemas.microsoft.com/office/powerpoint/2010/main" val="3380966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D7CD070-8D9A-F196-DC96-12738829A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4376"/>
            <a:ext cx="10515600" cy="5462588"/>
          </a:xfrm>
        </p:spPr>
        <p:txBody>
          <a:bodyPr>
            <a:normAutofit/>
          </a:bodyPr>
          <a:lstStyle/>
          <a:p>
            <a:pPr algn="just"/>
            <a:r>
              <a:rPr lang="pt-BR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Mateus, escrevendo para uma comunidade cuja maioria dos membros provinha do judaísmo, insiste em temas do Antigo Testamento para apresentar Jesus como plenificação de tudo quanto, até então, fora ensinado e fazia parte de sua fé, antes de aderirem a Jesus Cristo. </a:t>
            </a:r>
          </a:p>
          <a:p>
            <a:pPr algn="just"/>
            <a:r>
              <a:rPr lang="pt-BR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outro lado, o contato com o Império Romano levou-o a privilegiar o tema do Reino de Deus ao falar de Jesus, em sua catequese.</a:t>
            </a:r>
          </a:p>
        </p:txBody>
      </p:sp>
    </p:spTree>
    <p:extLst>
      <p:ext uri="{BB962C8B-B14F-4D97-AF65-F5344CB8AC3E}">
        <p14:creationId xmlns:p14="http://schemas.microsoft.com/office/powerpoint/2010/main" val="2619385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471488"/>
            <a:ext cx="10515600" cy="57054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pt-BR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 entrelinhas do evangelho de Mateus delineia-se um </a:t>
            </a: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retrato multifacetado de Jesus</a:t>
            </a:r>
            <a:r>
              <a:rPr lang="pt-BR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Essa imagem exige considerar todos os seus aspectos para se poder caracterizá-lo. Como acontece nas narrativas bíblicas, a identidade de Jesus se deixa conhecer em suas palavras e ações. Jesus é o que ele diz e o que ele faz!</a:t>
            </a:r>
          </a:p>
        </p:txBody>
      </p:sp>
    </p:spTree>
    <p:extLst>
      <p:ext uri="{BB962C8B-B14F-4D97-AF65-F5344CB8AC3E}">
        <p14:creationId xmlns:p14="http://schemas.microsoft.com/office/powerpoint/2010/main" val="3139006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714376"/>
            <a:ext cx="10515600" cy="54625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evangelho de Mateus, </a:t>
            </a: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é</a:t>
            </a:r>
            <a:r>
              <a:rPr lang="pt-BR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* Mestre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* Emanuel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* Servo de Deus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* Plenificação dos grandes personagens do 	Primeiro Testamento 	</a:t>
            </a:r>
          </a:p>
        </p:txBody>
      </p:sp>
    </p:spTree>
    <p:extLst>
      <p:ext uri="{BB962C8B-B14F-4D97-AF65-F5344CB8AC3E}">
        <p14:creationId xmlns:p14="http://schemas.microsoft.com/office/powerpoint/2010/main" val="261114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371476"/>
            <a:ext cx="10515600" cy="59864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Jesus é MESTRE</a:t>
            </a:r>
          </a:p>
          <a:p>
            <a:pPr marL="0" indent="0" algn="ctr">
              <a:buNone/>
            </a:pP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identidade de Jesus Mestre transparece ao longo de todo o evangelho. </a:t>
            </a:r>
          </a:p>
          <a:p>
            <a:pPr marL="0" indent="0" algn="just">
              <a:buNone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multidões são descritas estando ao redor dele à espera de escutar seus ensinamentos e serem beneficiadas com alguma cura ou libertação da influência dos maus espíritos. </a:t>
            </a:r>
          </a:p>
          <a:p>
            <a:pPr marL="0" indent="0" algn="just">
              <a:buNone/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Das multidões são convocados os discípulos que se transformarão em apóstolos do Reino pelo mundo a fora (Mt 28,16-20).</a:t>
            </a: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33345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3496</Words>
  <Application>Microsoft Office PowerPoint</Application>
  <PresentationFormat>Widescreen</PresentationFormat>
  <Paragraphs>211</Paragraphs>
  <Slides>53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53</vt:i4>
      </vt:variant>
    </vt:vector>
  </HeadingPairs>
  <TitlesOfParts>
    <vt:vector size="59" baseType="lpstr">
      <vt:lpstr>Arial</vt:lpstr>
      <vt:lpstr>Book Antiqua</vt:lpstr>
      <vt:lpstr>Calibri</vt:lpstr>
      <vt:lpstr>Calibri Light</vt:lpstr>
      <vt:lpstr>Times New Roman</vt:lpstr>
      <vt:lpstr>Tema do Office</vt:lpstr>
      <vt:lpstr>  Cristologia em contexto de conflito: Jesus Cristo no Evangelho segundo Mateus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Serviço de Animação Bíblica - SAB</dc:title>
  <dc:creator>Usuário do Windows</dc:creator>
  <cp:lastModifiedBy>Dell</cp:lastModifiedBy>
  <cp:revision>38</cp:revision>
  <dcterms:created xsi:type="dcterms:W3CDTF">2019-04-02T12:35:26Z</dcterms:created>
  <dcterms:modified xsi:type="dcterms:W3CDTF">2023-09-28T20:04:24Z</dcterms:modified>
</cp:coreProperties>
</file>