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3" r:id="rId8"/>
    <p:sldId id="273" r:id="rId9"/>
    <p:sldId id="263" r:id="rId10"/>
    <p:sldId id="274" r:id="rId11"/>
    <p:sldId id="264" r:id="rId12"/>
    <p:sldId id="275" r:id="rId13"/>
    <p:sldId id="265" r:id="rId14"/>
    <p:sldId id="276" r:id="rId15"/>
    <p:sldId id="266" r:id="rId16"/>
    <p:sldId id="277" r:id="rId17"/>
    <p:sldId id="267" r:id="rId18"/>
    <p:sldId id="278" r:id="rId19"/>
    <p:sldId id="268" r:id="rId20"/>
    <p:sldId id="279" r:id="rId21"/>
    <p:sldId id="282" r:id="rId22"/>
    <p:sldId id="269" r:id="rId23"/>
    <p:sldId id="280" r:id="rId24"/>
    <p:sldId id="270" r:id="rId25"/>
    <p:sldId id="281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660066"/>
    <a:srgbClr val="008080"/>
    <a:srgbClr val="0033CC"/>
    <a:srgbClr val="CC00FF"/>
    <a:srgbClr val="6600CC"/>
    <a:srgbClr val="66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04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78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646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78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598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956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546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22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43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23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01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02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09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8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06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7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29FDB-D28E-422F-9B83-6EDA6DE509F7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1DDFD3-4019-485C-86E7-4F6DEF31CB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21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Velas acesas de Hanukkah">
            <a:extLst>
              <a:ext uri="{FF2B5EF4-FFF2-40B4-BE49-F238E27FC236}">
                <a16:creationId xmlns:a16="http://schemas.microsoft.com/office/drawing/2014/main" xmlns="" id="{D2183236-DB1B-281F-4465-7B2D0D447E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3" r="563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xmlns="" id="{F5F0CD5C-72F3-4090-8A69-8E15CB432A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xmlns="" id="{217496A2-9394-4FB7-BA0E-717D2D2E7A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00350" y="0"/>
            <a:ext cx="54864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D02CF681-4765-4E88-802F-B2474DCD51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3D57B2BA-243C-45C7-A5D8-46CA719437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xmlns="" id="{67374FB5-CBB7-46FF-95B5-2251BC6856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xmlns="" id="{34BCEAB7-D9E0-40A4-9254-8593BD346E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xmlns="" id="{D567A354-BB63-405C-8E5F-2F510E670F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AB277A-BCB6-D56F-6C88-E3CC45955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9833" y="1678665"/>
            <a:ext cx="4392487" cy="27584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pt-BR" alt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t-BR" alt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t-BR" alt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t-BR" alt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t-BR" altLang="pt-BR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Cristologia em contexto de conflito:</a:t>
            </a:r>
            <a:br>
              <a:rPr lang="pt-BR" altLang="pt-BR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t-BR" altLang="pt-BR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Jesus Cristo no Evangelho segundo Mateus</a:t>
            </a:r>
            <a:r>
              <a:rPr lang="pt-BR" alt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t-BR" alt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pt-BR" sz="2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6DE81DA-C7A1-F025-B6BC-6DCB45686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1881" y="4149080"/>
            <a:ext cx="4176464" cy="14401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endParaRPr lang="pt-BR" sz="700" dirty="0"/>
          </a:p>
          <a:p>
            <a:pPr>
              <a:lnSpc>
                <a:spcPct val="90000"/>
              </a:lnSpc>
            </a:pPr>
            <a:endParaRPr lang="pt-BR" sz="700" dirty="0"/>
          </a:p>
          <a:p>
            <a:pPr>
              <a:lnSpc>
                <a:spcPct val="90000"/>
              </a:lnSpc>
            </a:pPr>
            <a:r>
              <a:rPr lang="pt-BR" sz="3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Assessor:</a:t>
            </a:r>
          </a:p>
          <a:p>
            <a:pPr>
              <a:lnSpc>
                <a:spcPct val="90000"/>
              </a:lnSpc>
            </a:pPr>
            <a:r>
              <a:rPr lang="pt-BR" sz="3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Pe. Jaldemir Vitório SJ</a:t>
            </a:r>
          </a:p>
          <a:p>
            <a:pPr>
              <a:lnSpc>
                <a:spcPct val="90000"/>
              </a:lnSpc>
            </a:pPr>
            <a:r>
              <a:rPr lang="pt-BR" sz="3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FAJE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xmlns="" id="{9185A8D7-2F20-4F7A-97BE-21DB1654C7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xmlns="" id="{CB65BD56-22B3-4E13-BFCA-B8E8BEB92D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6790ED68-BCA0-4247-A72F-1CB85DF068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xmlns="" id="{DD0F2B3F-DC55-4FA7-B667-1ACD079209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311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C49430F-A913-33DB-2B7F-D92C21599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pt-B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endParaRPr lang="pt-B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 bem-aventurança da perseguição (v. 11-12) refere-se à capacidade extrema dos discípulos de trilharem, com fidelidade, o caminho do Reino. 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027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274769" cy="132080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6. Mt 5,13-16: O discípulo na relação com o mundo</a:t>
            </a:r>
            <a:endParaRPr lang="pt-BR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/>
          </a:bodyPr>
          <a:lstStyle/>
          <a:p>
            <a:pPr lvl="0" algn="just"/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As metáforas do </a:t>
            </a:r>
            <a:r>
              <a:rPr lang="pt-BR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sal da terra </a:t>
            </a: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 da </a:t>
            </a:r>
            <a:r>
              <a:rPr lang="pt-BR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luz do mundo</a:t>
            </a: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chamam a atenção para o “lugar” onde o discípulo se posiciona em relação ao mundo. </a:t>
            </a:r>
          </a:p>
          <a:p>
            <a:pPr lvl="0" algn="just"/>
            <a:endParaRPr lang="pt-BR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lvl="0" algn="just"/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</a:t>
            </a:r>
            <a:r>
              <a:rPr lang="pt-BR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sal </a:t>
            </a: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 metáfora da inserção na realidade, para lhe dar o sabor do Reino.</a:t>
            </a:r>
          </a:p>
          <a:p>
            <a:pPr marL="0" indent="0">
              <a:buNone/>
            </a:pPr>
            <a:endParaRPr lang="pt-BR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27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5AFEE9-7A49-52EF-E53C-754447405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pt-BR" dirty="0"/>
          </a:p>
          <a:p>
            <a:pPr lvl="0" algn="just"/>
            <a:r>
              <a:rPr lang="pt-BR" sz="3600" b="1" dirty="0">
                <a:solidFill>
                  <a:srgbClr val="002060"/>
                </a:solidFill>
                <a:latin typeface="Baskerville Old Face" pitchFamily="18" charset="0"/>
              </a:rPr>
              <a:t>A </a:t>
            </a:r>
            <a:r>
              <a:rPr lang="pt-BR" sz="3600" b="1" i="1" dirty="0">
                <a:solidFill>
                  <a:srgbClr val="002060"/>
                </a:solidFill>
                <a:latin typeface="Baskerville Old Face" pitchFamily="18" charset="0"/>
              </a:rPr>
              <a:t>luz</a:t>
            </a:r>
            <a:r>
              <a:rPr lang="pt-BR" sz="3600" b="1" dirty="0">
                <a:solidFill>
                  <a:srgbClr val="002060"/>
                </a:solidFill>
                <a:latin typeface="Baskerville Old Face" pitchFamily="18" charset="0"/>
              </a:rPr>
              <a:t> é metáfora do lugar onde o discípulo está, pois sua luz deve irradiar, maximamente, o bem. </a:t>
            </a:r>
          </a:p>
          <a:p>
            <a:pPr marL="0" lvl="0" indent="0" algn="just">
              <a:buNone/>
            </a:pPr>
            <a:endParaRPr lang="pt-BR" sz="3600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lvl="0" algn="just"/>
            <a:r>
              <a:rPr lang="pt-BR" sz="3600" b="1" dirty="0">
                <a:solidFill>
                  <a:srgbClr val="002060"/>
                </a:solidFill>
                <a:latin typeface="Baskerville Old Face" pitchFamily="18" charset="0"/>
              </a:rPr>
              <a:t>Portanto, nada de guetos, panelinhas ou grupinhos, tampouco, alienação.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3746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lvl="0"/>
            <a:r>
              <a:rPr lang="pt-BR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pt-BR" sz="2800" b="1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7. Mt 5,17-19:</a:t>
            </a:r>
            <a:r>
              <a:rPr lang="pt-BR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O sábio cristão na relação com “a Lei e os Profetas”</a:t>
            </a:r>
            <a:r>
              <a:rPr lang="pt-BR" sz="3200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pt-BR" sz="3200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pt-BR" sz="2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discípulo não é um anarquista; antes, respeita as leis, sem as absolutizar, por não ser legalista.</a:t>
            </a:r>
          </a:p>
          <a:p>
            <a:pPr lvl="0" algn="just">
              <a:lnSpc>
                <a:spcPct val="150000"/>
              </a:lnSpc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discípulo sabe descobrir o “espírito” da Lei, para além da letra.</a:t>
            </a:r>
          </a:p>
          <a:p>
            <a:pPr marL="0" indent="0">
              <a:buNone/>
            </a:pPr>
            <a:endParaRPr lang="pt-BR" dirty="0">
              <a:solidFill>
                <a:srgbClr val="002060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27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0A46408-EBCE-E969-CBBB-EDA995C2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Percebe as possibilidades da lei, para além do que está escrito, onde começa a generosidade e a criatividade, pois o discípulo não se contenta com o que está escrito.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051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</p:spPr>
        <p:txBody>
          <a:bodyPr>
            <a:normAutofit fontScale="90000"/>
          </a:bodyPr>
          <a:lstStyle/>
          <a:p>
            <a:pPr lvl="0"/>
            <a:r>
              <a:rPr lang="pt-BR" sz="2900" b="1" dirty="0"/>
              <a:t/>
            </a:r>
            <a:br>
              <a:rPr lang="pt-BR" sz="2900" b="1" dirty="0"/>
            </a:br>
            <a:r>
              <a:rPr lang="pt-BR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>8. Mt 5,20-48: O sábio cristão está atento </a:t>
            </a:r>
            <a:r>
              <a:rPr lang="pt-BR" b="1" dirty="0">
                <a:solidFill>
                  <a:srgbClr val="002060"/>
                </a:solidFill>
                <a:latin typeface="Book Antiqua" panose="02040602050305030304" pitchFamily="18" charset="0"/>
              </a:rPr>
              <a:t>a</a:t>
            </a:r>
            <a:r>
              <a:rPr lang="pt-BR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>o espírito da Lei</a:t>
            </a:r>
            <a:r>
              <a:rPr lang="pt-BR" sz="2900" dirty="0">
                <a:solidFill>
                  <a:srgbClr val="663300"/>
                </a:solidFill>
              </a:rPr>
              <a:t/>
            </a:r>
            <a:br>
              <a:rPr lang="pt-BR" sz="2900" dirty="0">
                <a:solidFill>
                  <a:srgbClr val="663300"/>
                </a:solidFill>
              </a:rPr>
            </a:br>
            <a:endParaRPr lang="pt-BR" sz="2900" dirty="0">
              <a:solidFill>
                <a:srgbClr val="66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Mestre interpreta alguns tópicos do Decálogo, de maneira diferente da interpretação rabínica.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modo como o Mestre interpreta deve ser aplicado pelos discípulos a todas as outras leis, quaisquer que sejam; a partir dos elementos elencados, é possível intuir o desdobramento em outras situações.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5627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F000E33-81CF-540B-E692-BC4368BF9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endParaRPr lang="pt-BR" dirty="0"/>
          </a:p>
          <a:p>
            <a:pPr lvl="0" algn="just">
              <a:lnSpc>
                <a:spcPts val="4000"/>
              </a:lnSpc>
              <a:spcAft>
                <a:spcPts val="600"/>
              </a:spcAft>
            </a:pP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 antiga Lei é repensada a partir da intenção do legislador – Deus; daí a necessidade de estabelecer uma relação cordial (de coração) com a 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Lei, 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mais que uma relação racional.</a:t>
            </a:r>
          </a:p>
          <a:p>
            <a:pPr marL="0" lvl="0" indent="0" algn="just">
              <a:lnSpc>
                <a:spcPts val="4000"/>
              </a:lnSpc>
              <a:spcAft>
                <a:spcPts val="600"/>
              </a:spcAft>
              <a:buNone/>
            </a:pPr>
            <a:endParaRPr lang="pt-BR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lvl="0" algn="just">
              <a:lnSpc>
                <a:spcPts val="4000"/>
              </a:lnSpc>
              <a:spcAft>
                <a:spcPts val="600"/>
              </a:spcAft>
            </a:pP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modo de agir do Pai é colocado como referencial para a ação do discípulo do Reino: “Portanto, deveis ser perfeitos como o vosso Pai celeste é perfeito” (v. 48).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1923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lvl="0"/>
            <a:r>
              <a:rPr lang="pt-BR" sz="2900" b="1" dirty="0"/>
              <a:t/>
            </a:r>
            <a:br>
              <a:rPr lang="pt-BR" sz="2900" b="1" dirty="0"/>
            </a:br>
            <a:r>
              <a:rPr lang="pt-BR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>9. Mt 6,1-18: O sábio cristão evita o exibicionismo hipócrita</a:t>
            </a:r>
            <a:r>
              <a:rPr lang="pt-BR" sz="2900" dirty="0"/>
              <a:t/>
            </a:r>
            <a:br>
              <a:rPr lang="pt-BR" sz="2900" dirty="0"/>
            </a:br>
            <a:endParaRPr lang="pt-BR" sz="2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680520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Três atos de piedade religiosa são reinterpretados, cada qual expressando uma dimensão relacional do ser humano: esmola – relação com o próximo; oração – relação com Deus; jejum – relação consigo mesmo.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 contramão do exibicionismo farisaico, o discípulo do Reino evita praticar a religião para ser visto e louvado por quem o vê.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5627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0A1F2D2-D314-149B-ABBA-AC73BE7C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algn="just">
              <a:lnSpc>
                <a:spcPts val="4500"/>
              </a:lnSpc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 preocupação do discípulo está toda voltada para o Pai dos Céus; basta que ele saiba o que se passa em seu coração; daí a importância de fazer tudo no mais total escondimento e de maneira reservada.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7786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lvl="0"/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10. Mt 6,19-7,12:</a:t>
            </a:r>
            <a:r>
              <a:rPr lang="pt-BR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O sábio cristão sabe como se relacionar</a:t>
            </a:r>
            <a:endParaRPr lang="pt-BR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 sabedoria do discípulo se mostra na maneira como vive sua dimensão relacional: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a) </a:t>
            </a:r>
            <a:r>
              <a:rPr lang="pt-BR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com Deus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– 6,24 – “Não podeis servir a Deus e ao dinheiro”.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b) </a:t>
            </a:r>
            <a:r>
              <a:rPr lang="pt-BR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com o próximo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– 7,12 – “Tudo aquilo, portanto, que quereis que os homens vos façam, fazei-o vós a eles, porque isto é a Lei e os Profetas”.	</a:t>
            </a:r>
            <a:r>
              <a:rPr lang="pt-BR" sz="28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0" indent="0">
              <a:buNone/>
            </a:pPr>
            <a:endParaRPr lang="pt-BR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2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484784"/>
            <a:ext cx="6914729" cy="4556579"/>
          </a:xfrm>
        </p:spPr>
        <p:txBody>
          <a:bodyPr/>
          <a:lstStyle/>
          <a:p>
            <a:pPr eaLnBrk="1" hangingPunct="1">
              <a:buFontTx/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3º passo </a:t>
            </a:r>
          </a:p>
          <a:p>
            <a:pPr marL="0" indent="0" algn="ctr">
              <a:buNone/>
            </a:pPr>
            <a:endParaRPr lang="pt-BR" sz="28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Jesus no Sermão da Montanha: Mt 5-7</a:t>
            </a:r>
          </a:p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  <a:latin typeface="Book Antiqua" panose="02040602050305030304" pitchFamily="18" charset="0"/>
              </a:rPr>
              <a:t>O verdadeiro Moisés</a:t>
            </a:r>
          </a:p>
        </p:txBody>
      </p:sp>
    </p:spTree>
    <p:extLst>
      <p:ext uri="{BB962C8B-B14F-4D97-AF65-F5344CB8AC3E}">
        <p14:creationId xmlns:p14="http://schemas.microsoft.com/office/powerpoint/2010/main" val="643988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9317C6E-ABC7-68D0-444C-CE30EF710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003232" cy="5400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c) </a:t>
            </a:r>
            <a:r>
              <a:rPr lang="pt-BR" sz="32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com as criaturas </a:t>
            </a:r>
            <a:r>
              <a:rPr lang="pt-BR" sz="3200" i="1" dirty="0">
                <a:solidFill>
                  <a:srgbClr val="002060"/>
                </a:solidFill>
                <a:latin typeface="Book Antiqua" panose="02040602050305030304" pitchFamily="18" charset="0"/>
              </a:rPr>
              <a:t>– </a:t>
            </a: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6,19 – “Não ajunteis para vós tesouros na terra, onde a traça e o caruncho os destroem, e onde os ladrões arrombam e roubam...”;</a:t>
            </a:r>
            <a:r>
              <a:rPr lang="pt-BR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6,33 – “Buscai, em primeiro lugar, o Reino de Deus e a sua justiça, e todas estas coisas vos serão acrescentadas”.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571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7A2F13D-18C1-8546-5EB0-6F4474879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just">
              <a:buNone/>
            </a:pPr>
            <a:endParaRPr lang="pt-BR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pt-BR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d) </a:t>
            </a:r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consigo</a:t>
            </a:r>
            <a:r>
              <a:rPr lang="pt-BR" sz="32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 mesmo </a:t>
            </a:r>
            <a:r>
              <a:rPr lang="pt-BR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– 6,22 – “...se o teu olho estiver são, todo o teu corpo ficará iluminado”.</a:t>
            </a:r>
          </a:p>
          <a:p>
            <a:pPr lvl="0" algn="just"/>
            <a:r>
              <a:rPr lang="pt-BR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O ponto de referência das relações do discípulo do Reino é o Pai e sua vontade– “Seja feita a vossa vontade, assim na terra como no céu” (6,10).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8766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850833" cy="1595264"/>
          </a:xfrm>
        </p:spPr>
        <p:txBody>
          <a:bodyPr>
            <a:normAutofit fontScale="90000"/>
          </a:bodyPr>
          <a:lstStyle/>
          <a:p>
            <a:pPr lvl="0"/>
            <a:r>
              <a:rPr lang="pt-BR" sz="3100" b="1" dirty="0"/>
              <a:t/>
            </a:r>
            <a:br>
              <a:rPr lang="pt-BR" sz="3100" b="1" dirty="0"/>
            </a:br>
            <a:r>
              <a:rPr lang="pt-BR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>11. Mt 7,13-23: O sábio cristão é confrontado com opções inevitáveis</a:t>
            </a:r>
            <a:r>
              <a:rPr lang="pt-BR" sz="3600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pt-BR" sz="3600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pt-BR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204864"/>
            <a:ext cx="8229600" cy="4320480"/>
          </a:xfrm>
        </p:spPr>
        <p:txBody>
          <a:bodyPr>
            <a:normAutofit/>
          </a:bodyPr>
          <a:lstStyle/>
          <a:p>
            <a:pPr lvl="0" algn="just">
              <a:lnSpc>
                <a:spcPct val="160000"/>
              </a:lnSpc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O caminho escolhido pelo discípulo do Reino resulta de firmes decisões: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a) vv. 13-14 – </a:t>
            </a: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A porta estreita e a porta larga</a:t>
            </a: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: a sabedoria do Reino exige renúncias e asceses, para se tornar efetiva.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5627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0F31E57-998D-D4F6-3EBE-C7AC74D5A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b) vv. 15-20 – </a:t>
            </a: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O verdadeiro e o falso profeta</a:t>
            </a: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: a sabedoria cristã exige discernimento continuado, para não se extraviar do bom caminho.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Nirmala UI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c) vv. 21-23 – </a:t>
            </a: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O falar e o fazer</a:t>
            </a: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Nirmala UI" pitchFamily="34" charset="0"/>
              </a:rPr>
              <a:t>: a sabedoria do Reino supõe que as palavras sejam respaldadas pela ação, para não serem palavras bonitas e piedosas, mas sem efeito prático. O discípulo do Reino não cai na tentação do palavreado estéril.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201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570186"/>
          </a:xfrm>
        </p:spPr>
        <p:txBody>
          <a:bodyPr>
            <a:normAutofit fontScale="90000"/>
          </a:bodyPr>
          <a:lstStyle/>
          <a:p>
            <a:pPr lvl="0"/>
            <a:r>
              <a:rPr lang="pt-BR" sz="3100" b="1" dirty="0"/>
              <a:t/>
            </a:r>
            <a:br>
              <a:rPr lang="pt-BR" sz="3100" b="1" dirty="0"/>
            </a:br>
            <a:r>
              <a:rPr lang="pt-BR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>12. Mt 7,24-27:</a:t>
            </a:r>
            <a:r>
              <a:rPr lang="pt-BR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pt-BR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>O sábio cristão ouve as palavras do Mestre e as põe em prática</a:t>
            </a:r>
            <a:r>
              <a:rPr lang="pt-BR" sz="3100" dirty="0">
                <a:solidFill>
                  <a:srgbClr val="0033CC"/>
                </a:solidFill>
              </a:rPr>
              <a:t/>
            </a:r>
            <a:br>
              <a:rPr lang="pt-BR" sz="3100" dirty="0">
                <a:solidFill>
                  <a:srgbClr val="0033CC"/>
                </a:solidFill>
              </a:rPr>
            </a:br>
            <a:endParaRPr lang="pt-BR" dirty="0">
              <a:solidFill>
                <a:srgbClr val="0033C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884400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ts val="39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Uma parábola contrapõe duas posturas possíveis de quem abraçou o discipulado cristão:</a:t>
            </a:r>
          </a:p>
          <a:p>
            <a:pPr marL="0" lvl="0" indent="0" algn="just">
              <a:lnSpc>
                <a:spcPts val="39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a) A primeira consiste em ouvir a palavra do Mestre e colocá-la em prática. Este é o caminho do discipulado. O discípulo(a) verdadeiro(a) enfrenta os desafios, até os mais terríveis e medonhos, e não se abala. Antes, permanece firme em meio à tempestades, ventanias, enxurradas. </a:t>
            </a:r>
            <a:endParaRPr lang="pt-BR" sz="1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8553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6CC038E-5621-54B0-8539-538077BC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b) A segunda consiste em ouvir a palavra e não colocá-la em prática. Nesse caso, o(a) discípulo(a) está fadado(a) ao fracasso, por ser incapaz de subsistir no confronto com as adversidades da vida, que o aniquilarão. “Será grande a sua ruína!”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972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764704"/>
            <a:ext cx="7130753" cy="5276659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Cabe ao discípulo e à discípula do Reino fazer sua escolha. Ela está em suas mãos.</a:t>
            </a:r>
          </a:p>
          <a:p>
            <a:pPr marL="0" indent="0" algn="ctr">
              <a:buNone/>
            </a:pPr>
            <a:r>
              <a:rPr lang="pt-BR" sz="3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Vale a pena seguir Jesus de Nazaré, nessas condições?</a:t>
            </a:r>
          </a:p>
          <a:p>
            <a:pPr marL="0" indent="0" algn="ctr">
              <a:buNone/>
            </a:pPr>
            <a:r>
              <a:rPr lang="pt-BR" sz="3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A decisão é sua!</a:t>
            </a:r>
          </a:p>
        </p:txBody>
      </p:sp>
    </p:spTree>
    <p:extLst>
      <p:ext uri="{BB962C8B-B14F-4D97-AF65-F5344CB8AC3E}">
        <p14:creationId xmlns:p14="http://schemas.microsoft.com/office/powerpoint/2010/main" val="297735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80920" cy="72008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1. Mt-5-7 e os demais discursos de Mt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686800" cy="5256312"/>
          </a:xfrm>
        </p:spPr>
        <p:txBody>
          <a:bodyPr/>
          <a:lstStyle/>
          <a:p>
            <a:pPr eaLnBrk="1" hangingPunct="1">
              <a:lnSpc>
                <a:spcPts val="2800"/>
              </a:lnSpc>
              <a:buFontTx/>
              <a:buNone/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5-7 – discurso inaugural (Sermão da Montanha)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   </a:t>
            </a:r>
            <a:r>
              <a:rPr lang="pt-BR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 – discurso missionário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           </a:t>
            </a:r>
            <a:r>
              <a:rPr lang="pt-BR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13 – discurso parabólico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   </a:t>
            </a:r>
            <a:r>
              <a:rPr lang="pt-BR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18 – discurso eclesial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24-25 – discurso escatológico </a:t>
            </a:r>
          </a:p>
        </p:txBody>
      </p:sp>
    </p:spTree>
    <p:extLst>
      <p:ext uri="{BB962C8B-B14F-4D97-AF65-F5344CB8AC3E}">
        <p14:creationId xmlns:p14="http://schemas.microsoft.com/office/powerpoint/2010/main" val="188972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2. Mt 5,20 – uma chave de leitura</a:t>
            </a:r>
            <a:r>
              <a:rPr lang="pt-BR" sz="3200" b="1" dirty="0">
                <a:latin typeface="Book Antiqua" panose="02040602050305030304" pitchFamily="18" charset="0"/>
              </a:rPr>
              <a:t/>
            </a:r>
            <a:br>
              <a:rPr lang="pt-BR" sz="3200" b="1" dirty="0">
                <a:latin typeface="Book Antiqua" panose="02040602050305030304" pitchFamily="18" charset="0"/>
              </a:rPr>
            </a:br>
            <a:endParaRPr lang="pt-BR" sz="3200" b="1" dirty="0"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628800"/>
            <a:ext cx="7202761" cy="4412563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“</a:t>
            </a:r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Eu digo que, se a justiça de vocês não for superior à dos escribas e dos fariseus, com certeza não entrarão no Reino dos Céus”.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592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3. O conteúdo de Mt 5-7</a:t>
            </a:r>
            <a:r>
              <a:rPr lang="pt-BR" sz="3200" dirty="0">
                <a:latin typeface="Arial Narrow" pitchFamily="34" charset="0"/>
              </a:rPr>
              <a:t/>
            </a:r>
            <a:br>
              <a:rPr lang="pt-BR" sz="3200" dirty="0">
                <a:latin typeface="Arial Narrow" pitchFamily="34" charset="0"/>
              </a:rPr>
            </a:br>
            <a:r>
              <a:rPr lang="pt-BR" sz="3200" dirty="0"/>
              <a:t/>
            </a:r>
            <a:br>
              <a:rPr lang="pt-BR" sz="3200" dirty="0"/>
            </a:br>
            <a:endParaRPr lang="pt-BR" dirty="0">
              <a:latin typeface="Arial Narrow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80526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ts val="2640"/>
              </a:lnSpc>
              <a:buFont typeface="+mj-lt"/>
              <a:buAutoNum type="arabicPeriod"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Mt 5,1-12: 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 sabedoria dos bem-aventurados</a:t>
            </a:r>
          </a:p>
          <a:p>
            <a:pPr marL="514350" indent="-514350" algn="just">
              <a:lnSpc>
                <a:spcPts val="2640"/>
              </a:lnSpc>
              <a:buFont typeface="+mj-lt"/>
              <a:buAutoNum type="arabicPeriod"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Mt 5,13-16: 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sábio cristão na relação com o mundo</a:t>
            </a:r>
          </a:p>
          <a:p>
            <a:pPr marL="514350" indent="-514350" algn="just">
              <a:lnSpc>
                <a:spcPts val="2640"/>
              </a:lnSpc>
              <a:buFont typeface="+mj-lt"/>
              <a:buAutoNum type="arabicPeriod"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Mt 5,17-19: 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sábio cristão na relação com “a Lei e os Profetas”</a:t>
            </a:r>
          </a:p>
          <a:p>
            <a:pPr marL="514350" indent="-514350" algn="just">
              <a:lnSpc>
                <a:spcPts val="2640"/>
              </a:lnSpc>
              <a:buFont typeface="+mj-lt"/>
              <a:buAutoNum type="arabicPeriod"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Mt 5,20-48: 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sábio cristão está atento para o espírito da Lei</a:t>
            </a:r>
          </a:p>
          <a:p>
            <a:pPr marL="514350" indent="-514350" algn="just">
              <a:lnSpc>
                <a:spcPts val="2640"/>
              </a:lnSpc>
              <a:buFont typeface="+mj-lt"/>
              <a:buAutoNum type="arabicPeriod"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Mt 6,1-18: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O sábio cristão evita o exibicionismo hipócrita</a:t>
            </a:r>
          </a:p>
          <a:p>
            <a:pPr marL="514350" indent="-514350" algn="just">
              <a:lnSpc>
                <a:spcPts val="2640"/>
              </a:lnSpc>
              <a:buFont typeface="+mj-lt"/>
              <a:buAutoNum type="arabicPeriod"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Mt 6,19-7,12: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O sábio cristão sabe como se relacionar com Deus, com o próximo, com as criaturas e consigo mesmo</a:t>
            </a:r>
          </a:p>
          <a:p>
            <a:pPr marL="514350" indent="-514350" algn="just">
              <a:lnSpc>
                <a:spcPts val="2640"/>
              </a:lnSpc>
              <a:buFont typeface="+mj-lt"/>
              <a:buAutoNum type="arabicPeriod"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Mt 7,13-23: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O sábio cristão é confrontado com opções inevitáveis</a:t>
            </a:r>
          </a:p>
          <a:p>
            <a:pPr marL="514350" indent="-514350" algn="just">
              <a:lnSpc>
                <a:spcPts val="2640"/>
              </a:lnSpc>
              <a:buFont typeface="+mj-lt"/>
              <a:buAutoNum type="arabicPeriod"/>
            </a:pP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Mt 7,24-27: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O sábio cristão ouve as palavras do Mestre e as põe em prática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3036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pt-BR" sz="3200" b="1" dirty="0">
                <a:solidFill>
                  <a:srgbClr val="002060"/>
                </a:solidFill>
                <a:latin typeface="Book Antiqua" panose="02040602050305030304" pitchFamily="18" charset="0"/>
              </a:rPr>
              <a:t>4. O que é o Sermão da Montanha</a:t>
            </a:r>
            <a:r>
              <a:rPr lang="pt-BR" sz="3200" b="1" dirty="0"/>
              <a:t/>
            </a:r>
            <a:br>
              <a:rPr lang="pt-BR" sz="3200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</a:pPr>
            <a:r>
              <a:rPr lang="pt-BR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 o projeto de vida do discípulo do Reino, síntese da sabedoria do Reino.</a:t>
            </a:r>
          </a:p>
          <a:p>
            <a:pPr lvl="0" algn="just">
              <a:lnSpc>
                <a:spcPct val="120000"/>
              </a:lnSpc>
            </a:pPr>
            <a:endParaRPr lang="pt-BR" sz="3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pt-BR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 uma baliza para a caminhada de quem aderiu a Jesus e se esforça para dar testemunho de sua fé.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562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9435B5F-F9FC-F4D6-0688-ABCB4318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208912" cy="4916619"/>
          </a:xfrm>
        </p:spPr>
        <p:txBody>
          <a:bodyPr>
            <a:normAutofit/>
          </a:bodyPr>
          <a:lstStyle/>
          <a:p>
            <a:pPr algn="just"/>
            <a:r>
              <a:rPr lang="pt-BR" sz="3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 uma sabedoria de vida, pautada pelo querer de Deus – seu reinado –, na contramão das idolatrias – 6,24: “Ninguém pode servir a dois senhores, pois ou odiará um e amará o outro, ou se dedicará a um e desprezará o outro. Não podeis servir a Deus e ao dinheiro”.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751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789952D-4AE2-AEB5-7BD0-BFC7980AF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endParaRPr lang="pt-BR" dirty="0"/>
          </a:p>
          <a:p>
            <a:pPr lvl="0" algn="just">
              <a:lnSpc>
                <a:spcPct val="120000"/>
              </a:lnSpc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Trata-se de uma </a:t>
            </a:r>
            <a:r>
              <a:rPr lang="pt-BR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sabedoria filial</a:t>
            </a: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Deus é o Pai! O discípulo do Reino é um filho fiel e obediente, que age por amor e com total gratuidade.</a:t>
            </a:r>
          </a:p>
          <a:p>
            <a:pPr lvl="0" algn="just">
              <a:lnSpc>
                <a:spcPct val="120000"/>
              </a:lnSpc>
            </a:pPr>
            <a:r>
              <a:rPr lang="pt-B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Não são afirmações rígidas e fechadas, a serem obedecidas “ao pé da letra”, e, sim, apontam para um norte, como inspiração para a vida do discípulo.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826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r>
              <a:rPr lang="pt-BR" sz="2900" b="1" dirty="0">
                <a:solidFill>
                  <a:srgbClr val="0000FF"/>
                </a:solidFill>
              </a:rPr>
              <a:t/>
            </a:r>
            <a:br>
              <a:rPr lang="pt-BR" sz="2900" b="1" dirty="0">
                <a:solidFill>
                  <a:srgbClr val="0000FF"/>
                </a:solidFill>
              </a:rPr>
            </a:br>
            <a:r>
              <a:rPr lang="pt-BR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5. Mt 5,1-12: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 sabedoria dos bem-aventurados</a:t>
            </a:r>
            <a:r>
              <a:rPr lang="pt-B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t-B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pt-BR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715200" cy="4824536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Contém 8 ilustrações + 1 de como centrar a vida em Deus – viver seu senhorio,   nas relações interpessoais.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As formas passivas – “serão consolados... saciados... chamados filhos de Deus” – têm Deus como agente. A ação do discípulo acontece sob o olhar benevolente de Deus.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56272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354</TotalTime>
  <Words>1317</Words>
  <Application>Microsoft Office PowerPoint</Application>
  <PresentationFormat>Apresentação na tela (4:3)</PresentationFormat>
  <Paragraphs>94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7" baseType="lpstr">
      <vt:lpstr>Arial</vt:lpstr>
      <vt:lpstr>Arial Narrow</vt:lpstr>
      <vt:lpstr>Baskerville Old Face</vt:lpstr>
      <vt:lpstr>Berlin Sans FB</vt:lpstr>
      <vt:lpstr>Book Antiqua</vt:lpstr>
      <vt:lpstr>Lucida Sans</vt:lpstr>
      <vt:lpstr>Nirmala UI</vt:lpstr>
      <vt:lpstr>Palatino Linotype</vt:lpstr>
      <vt:lpstr>Trebuchet MS</vt:lpstr>
      <vt:lpstr>Wingdings 3</vt:lpstr>
      <vt:lpstr>Facetado</vt:lpstr>
      <vt:lpstr>  Cristologia em contexto de conflito: Jesus Cristo no Evangelho segundo Mateus </vt:lpstr>
      <vt:lpstr>Apresentação do PowerPoint</vt:lpstr>
      <vt:lpstr>1. Mt-5-7 e os demais discursos de Mt</vt:lpstr>
      <vt:lpstr>2. Mt 5,20 – uma chave de leitura </vt:lpstr>
      <vt:lpstr>3. O conteúdo de Mt 5-7  </vt:lpstr>
      <vt:lpstr>4. O que é o Sermão da Montanha </vt:lpstr>
      <vt:lpstr>Apresentação do PowerPoint</vt:lpstr>
      <vt:lpstr>Apresentação do PowerPoint</vt:lpstr>
      <vt:lpstr> 5. Mt 5,1-12: A sabedoria dos bem-aventurados </vt:lpstr>
      <vt:lpstr>Apresentação do PowerPoint</vt:lpstr>
      <vt:lpstr>6. Mt 5,13-16: O discípulo na relação com o mundo</vt:lpstr>
      <vt:lpstr>Apresentação do PowerPoint</vt:lpstr>
      <vt:lpstr> 7. Mt 5,17-19: O sábio cristão na relação com “a Lei e os Profetas” </vt:lpstr>
      <vt:lpstr>Apresentação do PowerPoint</vt:lpstr>
      <vt:lpstr> 8. Mt 5,20-48: O sábio cristão está atento ao espírito da Lei </vt:lpstr>
      <vt:lpstr>Apresentação do PowerPoint</vt:lpstr>
      <vt:lpstr> 9. Mt 6,1-18: O sábio cristão evita o exibicionismo hipócrita </vt:lpstr>
      <vt:lpstr>Apresentação do PowerPoint</vt:lpstr>
      <vt:lpstr>10. Mt 6,19-7,12: O sábio cristão sabe como se relacionar</vt:lpstr>
      <vt:lpstr>Apresentação do PowerPoint</vt:lpstr>
      <vt:lpstr>Apresentação do PowerPoint</vt:lpstr>
      <vt:lpstr> 11. Mt 7,13-23: O sábio cristão é confrontado com opções inevitáveis </vt:lpstr>
      <vt:lpstr>Apresentação do PowerPoint</vt:lpstr>
      <vt:lpstr> 12. Mt 7,24-27: O sábio cristão ouve as palavras do Mestre e as põe em prática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Jesuíta de Filosofia e Teologia Curso de Atualização Teológica por Módulos</dc:title>
  <dc:creator>J. Vitorio</dc:creator>
  <cp:lastModifiedBy>Dell</cp:lastModifiedBy>
  <cp:revision>27</cp:revision>
  <dcterms:created xsi:type="dcterms:W3CDTF">2016-11-21T17:26:28Z</dcterms:created>
  <dcterms:modified xsi:type="dcterms:W3CDTF">2023-09-28T20:05:31Z</dcterms:modified>
</cp:coreProperties>
</file>