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58" r:id="rId4"/>
    <p:sldId id="277" r:id="rId5"/>
    <p:sldId id="27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0B89-1855-4CEC-BF85-D39C95927F1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2150-B7C8-4472-B727-E5F445AA6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75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0B89-1855-4CEC-BF85-D39C95927F1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2150-B7C8-4472-B727-E5F445AA6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97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0B89-1855-4CEC-BF85-D39C95927F1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2150-B7C8-4472-B727-E5F445AA6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76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0B89-1855-4CEC-BF85-D39C95927F1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2150-B7C8-4472-B727-E5F445AA6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47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0B89-1855-4CEC-BF85-D39C95927F1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2150-B7C8-4472-B727-E5F445AA6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54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0B89-1855-4CEC-BF85-D39C95927F1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2150-B7C8-4472-B727-E5F445AA6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32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0B89-1855-4CEC-BF85-D39C95927F1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2150-B7C8-4472-B727-E5F445AA6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0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0B89-1855-4CEC-BF85-D39C95927F1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2150-B7C8-4472-B727-E5F445AA6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86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0B89-1855-4CEC-BF85-D39C95927F1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2150-B7C8-4472-B727-E5F445AA6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5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0B89-1855-4CEC-BF85-D39C95927F1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2150-B7C8-4472-B727-E5F445AA6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937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0B89-1855-4CEC-BF85-D39C95927F1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2150-B7C8-4472-B727-E5F445AA6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4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A0B89-1855-4CEC-BF85-D39C95927F1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2150-B7C8-4472-B727-E5F445AA64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09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34000" y="200024"/>
            <a:ext cx="6359236" cy="6100763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lnSpc>
                <a:spcPct val="150000"/>
              </a:lnSpc>
              <a:buNone/>
            </a:pPr>
            <a:endParaRPr lang="pt-BR" sz="5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5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5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Cristologia em contexto de conflito:</a:t>
            </a:r>
            <a:br>
              <a:rPr lang="pt-BR" sz="5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pt-BR" sz="5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Jesus Cristo no Evangelho segundo Mateus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pt-BR" sz="4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Assessor: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t-BR" sz="4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Pe. Jaldemir Vitório SJ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pt-BR" sz="4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FAJE</a:t>
            </a:r>
          </a:p>
          <a:p>
            <a:pPr marL="0" indent="0" algn="ctr">
              <a:buNone/>
            </a:pPr>
            <a:endParaRPr lang="pt-BR" sz="4000" dirty="0"/>
          </a:p>
          <a:p>
            <a:pPr marL="0" indent="0" algn="ctr">
              <a:buNone/>
            </a:pPr>
            <a:endParaRPr lang="pt-BR" sz="4000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endParaRPr lang="pt-BR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endParaRPr lang="pt-BR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pt-BR" sz="40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[</a:t>
            </a:r>
            <a:r>
              <a:rPr lang="pt-BR" sz="4000" b="1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São Mateus e o Anjo, 1635-40, Guido </a:t>
            </a:r>
            <a:r>
              <a:rPr lang="pt-BR" sz="4000" b="1" i="1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Reni</a:t>
            </a:r>
            <a:r>
              <a:rPr lang="pt-BR" sz="4000" b="1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, Vaticano]</a:t>
            </a:r>
            <a:endParaRPr lang="pt-BR" sz="4000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" name="Picture 2" descr="Nenhuma descrição de foto disponível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84" y="882216"/>
            <a:ext cx="4351338" cy="435133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413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95753" y="1097280"/>
            <a:ext cx="9355015" cy="5079683"/>
          </a:xfrm>
        </p:spPr>
        <p:txBody>
          <a:bodyPr>
            <a:normAutofit/>
          </a:bodyPr>
          <a:lstStyle/>
          <a:p>
            <a:pPr algn="just"/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 número 12 evoca as 12 tribos do Antigo Israel. Esses 12, na escatologia, sentar-se-ão em 12 tronos, para julgar as 12 tribos de Israel (Mt 19,28). </a:t>
            </a:r>
          </a:p>
          <a:p>
            <a:pPr marL="0" indent="0" algn="just">
              <a:buNone/>
            </a:pP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just"/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Na lista dos doze, Mateus acrescenta à fonte Mc: o destaque dado a Pedro – “</a:t>
            </a:r>
            <a:r>
              <a:rPr lang="pt-BR" sz="32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prótos</a:t>
            </a:r>
            <a:r>
              <a:rPr lang="pt-BR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Simon</a:t>
            </a: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”; a profissão de Mateus, o “cobrador de impostos” </a:t>
            </a:r>
            <a:r>
              <a:rPr lang="pt-BR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– </a:t>
            </a:r>
            <a:r>
              <a:rPr lang="pt-BR" sz="32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telónes</a:t>
            </a: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1972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34572"/>
            <a:ext cx="10515600" cy="583809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3000" b="1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Mt 10,5-8 – destinatários e conteúdo da missão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3000" dirty="0">
                <a:solidFill>
                  <a:srgbClr val="C00000"/>
                </a:solidFill>
                <a:latin typeface="Palatino Linotype" panose="02040502050505030304" pitchFamily="18" charset="0"/>
              </a:rPr>
              <a:t> </a:t>
            </a:r>
          </a:p>
          <a:p>
            <a:pPr algn="just">
              <a:spcBef>
                <a:spcPts val="0"/>
              </a:spcBef>
            </a:pPr>
            <a:r>
              <a:rPr lang="pt-BR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v. 5-6 – a missão limita-se a Israel. Os pagãos parecem ser excluídos. Com isso, Mt sublinha que os judeus não aproveitaram a situação privilegiada em relação ao Reino e os responsabiliza. Atenção: a partícula </a:t>
            </a:r>
            <a:r>
              <a:rPr lang="pt-BR" sz="30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mállon</a:t>
            </a:r>
            <a:r>
              <a:rPr lang="pt-BR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não conota exclusão (=apenas) e sim preferência (a começar de, em primeiro lugar...).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3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pt-BR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v. 7-8 – O discípulo-apóstolo leva adiante as duas vertentes do messianismo do Mestre. São enviados para pregar e curar (Mt 4,23; 9,35). Aqui entra o tema da </a:t>
            </a:r>
            <a:r>
              <a:rPr lang="pt-BR" sz="3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gratuidade</a:t>
            </a:r>
            <a:r>
              <a:rPr lang="pt-BR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do serviço missionário, ligado à “pureza de coração” (Mt 5,8).</a:t>
            </a:r>
          </a:p>
        </p:txBody>
      </p:sp>
    </p:spTree>
    <p:extLst>
      <p:ext uri="{BB962C8B-B14F-4D97-AF65-F5344CB8AC3E}">
        <p14:creationId xmlns:p14="http://schemas.microsoft.com/office/powerpoint/2010/main" val="364069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37957" y="1139483"/>
            <a:ext cx="9847386" cy="50374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3200" b="1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Mt 10,9-15 – Instruções para a missão</a:t>
            </a:r>
          </a:p>
          <a:p>
            <a:pPr marL="0" indent="0">
              <a:buNone/>
            </a:pPr>
            <a:r>
              <a:rPr lang="pt-BR" sz="3200" dirty="0">
                <a:solidFill>
                  <a:srgbClr val="C00000"/>
                </a:solidFill>
                <a:latin typeface="Palatino Linotype" panose="02040502050505030304" pitchFamily="18" charset="0"/>
              </a:rPr>
              <a:t> 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v. 9-10 – pregar na pobreza. Orientação: “o operário é digno do seu salário”. Essa instrução reflete Mt 6,25-34, que trata da liberdade em face dos bens deste mundo.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v. 11-15 – táticas missionárias: como começar o trabalho, onde se hospedar, o que fazer em caso de rejeição ... (“Não joguem pérolas aos porcos” – Mt 7,6).</a:t>
            </a:r>
          </a:p>
        </p:txBody>
      </p:sp>
    </p:spTree>
    <p:extLst>
      <p:ext uri="{BB962C8B-B14F-4D97-AF65-F5344CB8AC3E}">
        <p14:creationId xmlns:p14="http://schemas.microsoft.com/office/powerpoint/2010/main" val="299526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59655"/>
            <a:ext cx="10233074" cy="56130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400" b="1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Mt 10,16-23 – perseguições por causa da missão</a:t>
            </a:r>
          </a:p>
          <a:p>
            <a:pPr marL="0" indent="0" algn="just">
              <a:buNone/>
            </a:pPr>
            <a:endParaRPr lang="pt-BR" sz="3400" b="1" i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pt-BR" sz="3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 exercício da missão desencadeará uma onda de perseguições, torturas, processos, ódios... contra os apóstolos. Entretanto, tudo redundará em testemunho (</a:t>
            </a:r>
            <a:r>
              <a:rPr lang="pt-BR" sz="34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martyrion</a:t>
            </a:r>
            <a:r>
              <a:rPr lang="pt-BR" sz="3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 tanto para os judeus, quanto para as nações (v. 18). Mateus não dá exclusividade a Israel, enquanto destinatário da missão, como o v. 6 poderia dar a entender.</a:t>
            </a:r>
          </a:p>
        </p:txBody>
      </p:sp>
    </p:spTree>
    <p:extLst>
      <p:ext uri="{BB962C8B-B14F-4D97-AF65-F5344CB8AC3E}">
        <p14:creationId xmlns:p14="http://schemas.microsoft.com/office/powerpoint/2010/main" val="713661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4784261"/>
          </a:xfrm>
        </p:spPr>
        <p:txBody>
          <a:bodyPr>
            <a:normAutofit/>
          </a:bodyPr>
          <a:lstStyle/>
          <a:p>
            <a:pPr lvl="0" algn="just"/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 ação do Espírito Santo – “o Espírito do vosso Pai” (v. 20) – é importante para o desempenho da missão, pois dará força ao discípulo-apóstolo nos momentos difíceis do testemunho.</a:t>
            </a:r>
          </a:p>
          <a:p>
            <a:pPr lvl="0" algn="just"/>
            <a:endParaRPr lang="pt-BR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lvl="0" algn="just"/>
            <a:r>
              <a:rPr lang="pt-BR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Jesus não aconselha os discípulos a procurarem o martírio de forma insensata – “fugi para outra cidade” (v. 23).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348937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7446" y="1055077"/>
            <a:ext cx="8932985" cy="49518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Mt 10,24-25 – </a:t>
            </a:r>
            <a:r>
              <a:rPr lang="pt-BR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 discípulo deve ser como o mestre</a:t>
            </a:r>
          </a:p>
          <a:p>
            <a:pPr marL="0" indent="0" algn="just">
              <a:buNone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[perícope central]</a:t>
            </a:r>
          </a:p>
          <a:p>
            <a:pPr marL="0" indent="0" algn="just">
              <a:buNone/>
            </a:pP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 discípulo deve comungar com a vida e o destino do Mestre. Como os discípulos partilham o poder </a:t>
            </a:r>
            <a:r>
              <a:rPr lang="pt-BR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pt-BR" sz="32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exousía</a:t>
            </a:r>
            <a:r>
              <a:rPr lang="pt-BR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</a:t>
            </a: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de Jesus, devem partilhar também seu modo de vida e seus sofrimentos. Este é o tema básico do discurso.</a:t>
            </a:r>
          </a:p>
        </p:txBody>
      </p:sp>
    </p:spTree>
    <p:extLst>
      <p:ext uri="{BB962C8B-B14F-4D97-AF65-F5344CB8AC3E}">
        <p14:creationId xmlns:p14="http://schemas.microsoft.com/office/powerpoint/2010/main" val="1051892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1348" y="998806"/>
            <a:ext cx="9988061" cy="524724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200" b="1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Mt 10,26-33 – O discípulo fala por Cristo</a:t>
            </a:r>
          </a:p>
          <a:p>
            <a:pPr marL="0" indent="0" algn="just">
              <a:buNone/>
            </a:pPr>
            <a:endParaRPr lang="pt-BR" sz="32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 que foi dito em particular pelo Mestre deve ser proclamado aos quatro ventos.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Os discípulos estão nas mãos do Pai, como Jesus.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Quem der testemunho de Cristo neste mundo, receberá o testemunho dele na escatologia. Quem o renegar, será também renegado diante do Pai. A missão antecipa os tempos escatológicos!</a:t>
            </a:r>
          </a:p>
        </p:txBody>
      </p:sp>
    </p:spTree>
    <p:extLst>
      <p:ext uri="{BB962C8B-B14F-4D97-AF65-F5344CB8AC3E}">
        <p14:creationId xmlns:p14="http://schemas.microsoft.com/office/powerpoint/2010/main" val="894161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942535"/>
            <a:ext cx="10402399" cy="52439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400" b="1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Mt 10,34-39 – O discípulo sofre com Cristo</a:t>
            </a:r>
          </a:p>
          <a:p>
            <a:pPr marL="0" indent="0" algn="just">
              <a:buNone/>
            </a:pPr>
            <a:endParaRPr lang="pt-BR" sz="3400" b="1" i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 presença do discípulo estabelece uma cisão na humanidade. Esta cisão, devida à opção fundamental por Cristo, comporta a morte. Quem quiser poupar-se – “salvar a própria pele” – haverá de perder-se. Salvar-se-á quem for capaz de enfrentar a situação, totalmente confiado no Pai, sem medo da própria morte’.</a:t>
            </a:r>
          </a:p>
        </p:txBody>
      </p:sp>
    </p:spTree>
    <p:extLst>
      <p:ext uri="{BB962C8B-B14F-4D97-AF65-F5344CB8AC3E}">
        <p14:creationId xmlns:p14="http://schemas.microsoft.com/office/powerpoint/2010/main" val="3197055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956602"/>
            <a:ext cx="9003323" cy="53457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000" b="1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Mt 10,40-42 – O discípulo é recebido como Cristo</a:t>
            </a:r>
            <a:endParaRPr lang="pt-BR" sz="3000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pt-BR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Trata-se de nova identificação do discípulo com o Mestre. Quem recebe os discípulos recebe o Mestre, a quem representam, já que a missão dos discípulos torna-se extensão da missão de Jesus. No entanto, recebê-los corresponde a receber não apenas Jesus, mas também o Pai celeste (v. 40). </a:t>
            </a:r>
          </a:p>
          <a:p>
            <a:pPr algn="just">
              <a:lnSpc>
                <a:spcPct val="110000"/>
              </a:lnSpc>
            </a:pPr>
            <a:r>
              <a:rPr lang="pt-BR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Mt 25,40-45 identifica o Cristo com “os mais pequeninos”, beneficiários da missão. </a:t>
            </a:r>
          </a:p>
          <a:p>
            <a:pPr>
              <a:lnSpc>
                <a:spcPct val="110000"/>
              </a:lnSpc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912627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1686" y="914400"/>
            <a:ext cx="9594166" cy="5262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Mt 11,1 – Conclusão-Transição</a:t>
            </a:r>
            <a:endParaRPr lang="pt-BR" sz="3200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endParaRPr lang="pt-BR" sz="32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Na catequese narrativa mateana, a missão só começa, de fato, na conclusão do evangelho (Mt 28,16-20). Por isso, em Mt 11,1, Jesus parte em missão e não os discípulos, como acontece em Mc 6,12.30 e Lc 9,6.10; 10,17).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975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73BE712-DBE7-324A-1192-E87343917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7250"/>
            <a:ext cx="10515600" cy="5319713"/>
          </a:xfrm>
        </p:spPr>
        <p:txBody>
          <a:bodyPr/>
          <a:lstStyle/>
          <a:p>
            <a:pPr marL="0" indent="0" algn="ctr">
              <a:buNone/>
            </a:pPr>
            <a:endParaRPr lang="pt-BR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endParaRPr lang="pt-BR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pt-BR" sz="32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4º passo</a:t>
            </a:r>
          </a:p>
          <a:p>
            <a:pPr marL="0" indent="0" algn="ctr">
              <a:buNone/>
            </a:pPr>
            <a:r>
              <a:rPr lang="pt-BR" sz="32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Jesus no Discurso Missionário (Mt 10)</a:t>
            </a:r>
          </a:p>
          <a:p>
            <a:pPr marL="0" indent="0" algn="ctr">
              <a:buNone/>
            </a:pPr>
            <a:endParaRPr lang="pt-BR" sz="32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pt-BR" sz="3200" b="1">
                <a:solidFill>
                  <a:srgbClr val="FF0000"/>
                </a:solidFill>
                <a:latin typeface="Palatino Linotype" panose="02040502050505030304" pitchFamily="18" charset="0"/>
              </a:rPr>
              <a:t>O formador do </a:t>
            </a:r>
            <a:r>
              <a:rPr lang="pt-BR" sz="32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Verdadeiro Israel</a:t>
            </a:r>
          </a:p>
          <a:p>
            <a:pPr marL="0" indent="0" algn="ctr">
              <a:buNone/>
            </a:pPr>
            <a:endParaRPr lang="pt-BR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endParaRPr lang="pt-BR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02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8663" y="614364"/>
            <a:ext cx="10558461" cy="5562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33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Três eixos teológicos</a:t>
            </a:r>
            <a:r>
              <a:rPr lang="pt-BR" sz="3300" dirty="0">
                <a:solidFill>
                  <a:srgbClr val="C00000"/>
                </a:solidFill>
                <a:latin typeface="Palatino Linotype" panose="02040502050505030304" pitchFamily="18" charset="0"/>
              </a:rPr>
              <a:t> </a:t>
            </a:r>
            <a:r>
              <a:rPr lang="pt-BR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subjacentes ao Discurso Missionário:</a:t>
            </a:r>
          </a:p>
          <a:p>
            <a:pPr marL="0" indent="0" algn="just">
              <a:buNone/>
            </a:pPr>
            <a:endParaRPr lang="pt-BR" sz="33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pt-BR" sz="3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Escatológico</a:t>
            </a:r>
            <a:r>
              <a:rPr lang="pt-BR" sz="33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pt-BR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– os ouvintes deve tomar uma decisão diante do Reino anunciado. Assumi-lo ou rejeitá-lo será decisivo para a salvação ou a condenação futura.</a:t>
            </a:r>
          </a:p>
          <a:p>
            <a:pPr lvl="0" algn="just">
              <a:lnSpc>
                <a:spcPct val="120000"/>
              </a:lnSpc>
            </a:pPr>
            <a:r>
              <a:rPr lang="pt-BR" sz="3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Eclesiológico </a:t>
            </a:r>
            <a:r>
              <a:rPr lang="pt-BR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– confiar a missão aos discípulos-apóstolos significa confiá-la à comunidade dos discípulos (Igreja), em todos os tempos e lugares. Caberá à Igreja levar adiante o mandato de Jesus.</a:t>
            </a:r>
          </a:p>
          <a:p>
            <a:pPr lvl="0" algn="just">
              <a:lnSpc>
                <a:spcPct val="120000"/>
              </a:lnSpc>
            </a:pPr>
            <a:r>
              <a:rPr lang="pt-BR" sz="3300" b="1" i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Cristológico</a:t>
            </a:r>
            <a:r>
              <a:rPr lang="pt-BR" sz="33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pt-BR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– O discípulo-apóstolo deve conformar-se com Jesus, o Mestre que o envia.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32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pt-PT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pt-PT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Mt 10 – Discurso Missionário</a:t>
            </a:r>
            <a:r>
              <a:rPr lang="pt-P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/>
            </a:r>
            <a:br>
              <a:rPr lang="pt-P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999018" y="1514476"/>
            <a:ext cx="5223164" cy="4886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Mateus 10 brota da "compaixão" de Jesus em relação ao povo que se encontra como "ovelhas sem pastor" (9,36). Ele comunica aos discípulos as duas dimensões do seu messianismo: "pregai as palavras..."(v. 7) e "curai os enfermos..."(v. 8). </a:t>
            </a:r>
          </a:p>
          <a:p>
            <a:pPr marL="0" indent="0" algn="ctr">
              <a:buNone/>
            </a:pPr>
            <a:r>
              <a:rPr lang="pt-P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 ideal do discípulo é ser como o mestre (v. 25).</a:t>
            </a:r>
            <a:endParaRPr lang="pt-B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Começou a enviá-los» - Beato Charles de Foucauld (1858-1916), eremita e  missionário no Saara - Diocese de Blumenau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5015345" cy="376843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7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9709" y="669925"/>
            <a:ext cx="10785764" cy="1325563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/>
            </a:r>
            <a:br>
              <a:rPr lang="pt-BR" sz="2800" b="1" dirty="0">
                <a:solidFill>
                  <a:srgbClr val="C00000"/>
                </a:solidFill>
                <a:latin typeface="Palatino Linotype" panose="02040502050505030304" pitchFamily="18" charset="0"/>
              </a:rPr>
            </a:br>
            <a:r>
              <a:rPr lang="pt-BR" sz="28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Mt 9,36</a:t>
            </a:r>
            <a:r>
              <a:rPr lang="pt-BR" sz="2800" dirty="0">
                <a:solidFill>
                  <a:srgbClr val="C00000"/>
                </a:solidFill>
                <a:latin typeface="Palatino Linotype" panose="02040502050505030304" pitchFamily="18" charset="0"/>
              </a:rPr>
              <a:t> </a:t>
            </a:r>
            <a:r>
              <a:rPr lang="pt-B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– “Vendo o povo, Jesus sentiu compaixão dele porque estava fatigado e prostrado como ovelhas sem pastor” – serve de motivo de entrada para o </a:t>
            </a:r>
            <a:r>
              <a:rPr lang="pt-BR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discurso missionário</a:t>
            </a:r>
            <a:r>
              <a:rPr lang="pt-B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.</a:t>
            </a:r>
            <a:br>
              <a:rPr lang="pt-B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68981" y="2036617"/>
            <a:ext cx="6961043" cy="457849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 imagem do pastor aparece, implicitamente, nas etapas anteriores, quando se falou de Jesus, Messias por palavras e por obras. O Messias Jesus está preocupado com seu povo que, como o </a:t>
            </a:r>
            <a:r>
              <a:rPr lang="pt-BR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verdadeiro Israel</a:t>
            </a: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está nascendo (Mt 2,6/Mq 5,1). </a:t>
            </a:r>
            <a:r>
              <a:rPr lang="pt-BR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 Messias, na profecia de Miqueias, será o Pastor do Povo.</a:t>
            </a: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A imagem do pastor está muito presente na tradição bíblica, por exemplo, em Ez 34, com a censura profética contra os falsos líderes de Israel (Jr 23,1-8).</a:t>
            </a:r>
          </a:p>
          <a:p>
            <a:endParaRPr lang="pt-BR" dirty="0"/>
          </a:p>
        </p:txBody>
      </p:sp>
      <p:pic>
        <p:nvPicPr>
          <p:cNvPr id="2056" name="Picture 8" descr="Uma parábola sobre a misericórdia de Deus: a ovelha desgarrada (parte 4 e  final) - MONTFOR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45" y="2092035"/>
            <a:ext cx="3685310" cy="3865419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47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569527" y="526472"/>
            <a:ext cx="5874327" cy="572192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Em </a:t>
            </a:r>
            <a:r>
              <a:rPr lang="pt-BR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Mt 10,1</a:t>
            </a:r>
            <a:r>
              <a:rPr lang="pt-BR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Jesus chama, dá poderes e envia. Essa tarefa, de fato, compete ao Pai, “o Senhor da messe” (Mt 9,38).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Jesus age com “todo” o poder (</a:t>
            </a:r>
            <a:r>
              <a:rPr lang="pt-BR" sz="31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exousía</a:t>
            </a:r>
            <a:r>
              <a:rPr lang="pt-BR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 recebido do Pai (Mt 28,18). Anteriormente, já havia reinterpretado a Lei e fizera obras prodigiosas, também, com a </a:t>
            </a:r>
            <a:r>
              <a:rPr lang="pt-BR" sz="31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exousia</a:t>
            </a:r>
            <a:r>
              <a:rPr lang="pt-BR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recebida do Pai. </a:t>
            </a:r>
          </a:p>
          <a:p>
            <a:pPr algn="just"/>
            <a:endParaRPr lang="pt-BR" dirty="0"/>
          </a:p>
        </p:txBody>
      </p:sp>
      <p:pic>
        <p:nvPicPr>
          <p:cNvPr id="1026" name="Picture 2" descr="04/10/2012 - 5ª-feira da 26ª Semana Tempo Comum - S. Francisco de Assis,  Rlg, memória - TERRA DE IMACULAD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20877"/>
            <a:ext cx="4350774" cy="471948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287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8664" y="484909"/>
            <a:ext cx="10944224" cy="590160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Mt 10</a:t>
            </a:r>
            <a:r>
              <a:rPr lang="pt-BR" dirty="0">
                <a:solidFill>
                  <a:srgbClr val="C00000"/>
                </a:solidFill>
                <a:latin typeface="Palatino Linotype" panose="02040502050505030304" pitchFamily="18" charset="0"/>
              </a:rPr>
              <a:t>, </a:t>
            </a: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um </a:t>
            </a:r>
            <a:r>
              <a:rPr lang="pt-BR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programa missionário</a:t>
            </a: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</a:t>
            </a: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esboça o perfil da missão do discípulo, calcado na missão do Cristo. Explicita: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Quem envia;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Para quem;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Para onde;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Com que recomendações;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Com que espírito;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Com que precauções;      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Com que consequências;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Com quais expectativas; etc.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Os v. 24-25 apontam para a comunhão de missão e destino do Mestre e dos discípulos-apóstolos: “Basta que o discípulo se torne como o mestre e o servo como o seu senhor”.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endParaRPr lang="pt-BR" baseline="-25000" dirty="0"/>
          </a:p>
        </p:txBody>
      </p:sp>
    </p:spTree>
    <p:extLst>
      <p:ext uri="{BB962C8B-B14F-4D97-AF65-F5344CB8AC3E}">
        <p14:creationId xmlns:p14="http://schemas.microsoft.com/office/powerpoint/2010/main" val="3260601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9818" y="590843"/>
            <a:ext cx="10806546" cy="55861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Roteiro</a:t>
            </a:r>
            <a:endParaRPr lang="pt-BR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Mt 10,1 		– Introdução</a:t>
            </a:r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Mt 10,2-4 		– Os discípulos são transformados em apóstolos</a:t>
            </a:r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Mt 10,5-8 		– Destinatários e conteúdo da missão</a:t>
            </a:r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Mt 10,9-15 		– Instruções para a missão</a:t>
            </a:r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Mt 10,16-23 	– Perseguições por causa da missão</a:t>
            </a:r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Mt 10,24-25 	– O discípulo deve ser como o mestre</a:t>
            </a:r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Mt 10,26-33 	– O discípulo fala por Cristo</a:t>
            </a:r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Mt 10,34-39 	– O discípulo sofre com Cristo</a:t>
            </a:r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Mt 10,40-42 	– O discípulo é recebido como Cristo</a:t>
            </a:r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Mt 11,1 		– Conclusão-transição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7938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36073" y="585789"/>
            <a:ext cx="9518072" cy="54547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Mt 10,1 – Introdução</a:t>
            </a:r>
          </a:p>
          <a:p>
            <a:pPr marL="0" indent="0">
              <a:buNone/>
            </a:pPr>
            <a:r>
              <a:rPr lang="pt-BR" sz="3200" dirty="0">
                <a:solidFill>
                  <a:srgbClr val="C00000"/>
                </a:solidFill>
                <a:latin typeface="Palatino Linotype" panose="0204050205050503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Jesus transmite aos </a:t>
            </a:r>
            <a:r>
              <a:rPr lang="pt-BR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doze discípulos</a:t>
            </a: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sua </a:t>
            </a:r>
            <a:r>
              <a:rPr lang="pt-BR" sz="32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exousía</a:t>
            </a:r>
            <a:r>
              <a:rPr lang="pt-BR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(poder, autoridade), para a continuidade do anúncio do Reino. Torna-os </a:t>
            </a:r>
            <a:r>
              <a:rPr lang="pt-BR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apóstolos</a:t>
            </a: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. Com esse poder, serão capazes de, como o Mestre, subjugar os espíritos impuros e libertar o ser humano de </a:t>
            </a:r>
            <a:r>
              <a:rPr lang="pt-BR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toda</a:t>
            </a: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enfermidade e doença que o escravizam. O mundo novo está nascendo, como uma nova Criação (</a:t>
            </a:r>
            <a:r>
              <a:rPr lang="pt-BR" sz="32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midrash</a:t>
            </a:r>
            <a:r>
              <a:rPr lang="pt-BR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do Gênesis).</a:t>
            </a: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6796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399" y="571500"/>
            <a:ext cx="10372725" cy="57578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3500" b="1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Mt 10,2-4 – os discípulos são transformados em apóstolos</a:t>
            </a:r>
          </a:p>
          <a:p>
            <a:pPr marL="0" indent="0" algn="just">
              <a:buNone/>
            </a:pPr>
            <a:endParaRPr lang="pt-BR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Os doze discípulos (v. 1) são chamados de </a:t>
            </a:r>
            <a:r>
              <a:rPr lang="pt-BR" sz="3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doze apóstolos</a:t>
            </a:r>
            <a:r>
              <a:rPr lang="pt-BR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(v. 2), única ocorrência do vocábulo </a:t>
            </a:r>
            <a:r>
              <a:rPr lang="pt-BR" sz="3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apóstolo</a:t>
            </a:r>
            <a:r>
              <a:rPr lang="pt-BR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em Mt (Mc 2x; Lc 6x). Entretanto, em Mt 11,1, Jesus aparece ensinando e pregando. A missão apostólica dos 12 só acontecerá em Mt 28,19.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3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Mateus omite a execução da missão encontrada nos outros sinóticos Em Mc 3,14-15; 6,7-13.30; Lc 9,1-6.10, os discípulos executam a missão e voltam até Jesus. Lc 10,1-20 fala do envio de 72, dois a dois. Interessa-lhe a instrução dada por Jesus aos discípulos-apóstolos.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8970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1087</Words>
  <Application>Microsoft Office PowerPoint</Application>
  <PresentationFormat>Widescreen</PresentationFormat>
  <Paragraphs>99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Palatino Linotype</vt:lpstr>
      <vt:lpstr>Wingdings</vt:lpstr>
      <vt:lpstr>Tema do Office</vt:lpstr>
      <vt:lpstr>Apresentação do PowerPoint</vt:lpstr>
      <vt:lpstr>Apresentação do PowerPoint</vt:lpstr>
      <vt:lpstr> Mt 10 – Discurso Missionário </vt:lpstr>
      <vt:lpstr> Mt 9,36 – “Vendo o povo, Jesus sentiu compaixão dele porque estava fatigado e prostrado como ovelhas sem pastor” – serve de motivo de entrada para o discurso missionário.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 10 – Discurso Missionário</dc:title>
  <dc:creator>Usuário do Windows</dc:creator>
  <cp:lastModifiedBy>Dell</cp:lastModifiedBy>
  <cp:revision>34</cp:revision>
  <dcterms:created xsi:type="dcterms:W3CDTF">2021-01-21T17:55:53Z</dcterms:created>
  <dcterms:modified xsi:type="dcterms:W3CDTF">2023-09-28T20:06:10Z</dcterms:modified>
</cp:coreProperties>
</file>