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6" r:id="rId3"/>
    <p:sldId id="281"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0" r:id="rId22"/>
    <p:sldId id="293" r:id="rId23"/>
    <p:sldId id="284" r:id="rId24"/>
    <p:sldId id="285" r:id="rId25"/>
    <p:sldId id="286" r:id="rId26"/>
    <p:sldId id="292" r:id="rId27"/>
    <p:sldId id="287" r:id="rId28"/>
    <p:sldId id="288" r:id="rId29"/>
    <p:sldId id="289" r:id="rId3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1CDB69EE-7D1E-41AF-B9A8-BF1AA6F56B25}" type="datetimeFigureOut">
              <a:rPr lang="pt-BR" smtClean="0"/>
              <a:t>28/09/2023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400133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CDB69EE-7D1E-41AF-B9A8-BF1AA6F56B25}" type="datetimeFigureOut">
              <a:rPr lang="pt-BR" smtClean="0"/>
              <a:t>28/09/2023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33569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CDB69EE-7D1E-41AF-B9A8-BF1AA6F56B25}" type="datetimeFigureOut">
              <a:rPr lang="pt-BR" smtClean="0"/>
              <a:t>28/09/2023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100411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CDB69EE-7D1E-41AF-B9A8-BF1AA6F56B25}" type="datetimeFigureOut">
              <a:rPr lang="pt-BR" smtClean="0"/>
              <a:t>28/09/2023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3876207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1CDB69EE-7D1E-41AF-B9A8-BF1AA6F56B25}" type="datetimeFigureOut">
              <a:rPr lang="pt-BR" smtClean="0"/>
              <a:t>28/09/2023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274317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1CDB69EE-7D1E-41AF-B9A8-BF1AA6F56B25}" type="datetimeFigureOut">
              <a:rPr lang="pt-BR" smtClean="0"/>
              <a:t>28/09/2023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315622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1CDB69EE-7D1E-41AF-B9A8-BF1AA6F56B25}" type="datetimeFigureOut">
              <a:rPr lang="pt-BR" smtClean="0"/>
              <a:t>28/09/2023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421953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1CDB69EE-7D1E-41AF-B9A8-BF1AA6F56B25}" type="datetimeFigureOut">
              <a:rPr lang="pt-BR" smtClean="0"/>
              <a:t>28/09/2023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372165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CDB69EE-7D1E-41AF-B9A8-BF1AA6F56B25}" type="datetimeFigureOut">
              <a:rPr lang="pt-BR" smtClean="0"/>
              <a:t>28/09/2023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239560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CDB69EE-7D1E-41AF-B9A8-BF1AA6F56B25}" type="datetimeFigureOut">
              <a:rPr lang="pt-BR" smtClean="0"/>
              <a:t>28/09/2023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139133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CDB69EE-7D1E-41AF-B9A8-BF1AA6F56B25}" type="datetimeFigureOut">
              <a:rPr lang="pt-BR" smtClean="0"/>
              <a:t>28/09/2023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9B3A21-4CBA-401B-A97B-827467EF8BB8}" type="slidenum">
              <a:rPr lang="pt-BR" smtClean="0"/>
              <a:t>‹nº›</a:t>
            </a:fld>
            <a:endParaRPr lang="pt-BR"/>
          </a:p>
        </p:txBody>
      </p:sp>
    </p:spTree>
    <p:extLst>
      <p:ext uri="{BB962C8B-B14F-4D97-AF65-F5344CB8AC3E}">
        <p14:creationId xmlns:p14="http://schemas.microsoft.com/office/powerpoint/2010/main" val="275727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B69EE-7D1E-41AF-B9A8-BF1AA6F56B25}" type="datetimeFigureOut">
              <a:rPr lang="pt-BR" smtClean="0"/>
              <a:t>28/09/2023</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B3A21-4CBA-401B-A97B-827467EF8BB8}" type="slidenum">
              <a:rPr lang="pt-BR" smtClean="0"/>
              <a:t>‹nº›</a:t>
            </a:fld>
            <a:endParaRPr lang="pt-BR"/>
          </a:p>
        </p:txBody>
      </p:sp>
    </p:spTree>
    <p:extLst>
      <p:ext uri="{BB962C8B-B14F-4D97-AF65-F5344CB8AC3E}">
        <p14:creationId xmlns:p14="http://schemas.microsoft.com/office/powerpoint/2010/main" val="3495119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5775" y="365125"/>
            <a:ext cx="11287125" cy="1663700"/>
          </a:xfrm>
        </p:spPr>
        <p:txBody>
          <a:bodyPr>
            <a:normAutofit fontScale="90000"/>
          </a:bodyPr>
          <a:lstStyle/>
          <a:p>
            <a:pPr algn="ctr">
              <a:lnSpc>
                <a:spcPct val="150000"/>
              </a:lnSpc>
            </a:pPr>
            <a:r>
              <a:rPr lang="pt-BR"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Cristologia em contexto de conflito: Jesus Cristo no Evangelho segundo Mateus</a:t>
            </a:r>
          </a:p>
        </p:txBody>
      </p:sp>
      <p:sp>
        <p:nvSpPr>
          <p:cNvPr id="4" name="Espaço Reservado para Conteúdo 3"/>
          <p:cNvSpPr>
            <a:spLocks noGrp="1"/>
          </p:cNvSpPr>
          <p:nvPr>
            <p:ph sz="half" idx="2"/>
          </p:nvPr>
        </p:nvSpPr>
        <p:spPr>
          <a:xfrm>
            <a:off x="5334000" y="2814637"/>
            <a:ext cx="6359236" cy="3000375"/>
          </a:xfrm>
        </p:spPr>
        <p:txBody>
          <a:bodyPr>
            <a:normAutofit fontScale="92500" lnSpcReduction="20000"/>
          </a:bodyPr>
          <a:lstStyle/>
          <a:p>
            <a:pPr marL="0" indent="0" algn="ctr">
              <a:buNone/>
            </a:pPr>
            <a:endParaRPr lang="pt-BR" dirty="0"/>
          </a:p>
          <a:p>
            <a:pPr marL="0" indent="0" algn="r">
              <a:buNone/>
            </a:pPr>
            <a:r>
              <a:rPr lang="pt-BR"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Assessor:</a:t>
            </a:r>
          </a:p>
          <a:p>
            <a:pPr marL="0" indent="0" algn="r">
              <a:buNone/>
            </a:pPr>
            <a:r>
              <a:rPr lang="pt-BR"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Pe. Jaldemir Vitório SJ</a:t>
            </a:r>
          </a:p>
          <a:p>
            <a:pPr marL="0" indent="0" algn="r">
              <a:buNone/>
            </a:pPr>
            <a:r>
              <a:rPr lang="pt-BR"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FAJE</a:t>
            </a:r>
          </a:p>
          <a:p>
            <a:pPr marL="0" indent="0" algn="ctr">
              <a:buNone/>
            </a:pPr>
            <a:endParaRPr lang="pt-BR"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indent="0" algn="just">
              <a:lnSpc>
                <a:spcPct val="160000"/>
              </a:lnSpc>
              <a:buNone/>
            </a:pPr>
            <a:r>
              <a:rPr lang="pt-BR" sz="2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t>
            </a:r>
            <a:r>
              <a:rPr lang="pt-BR" sz="2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São Mateus e o Anjo, 1602, </a:t>
            </a:r>
            <a:r>
              <a:rPr lang="pt-BR" sz="2200" i="1"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Merisi</a:t>
            </a:r>
            <a:r>
              <a:rPr lang="pt-BR" sz="2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e Caravaggio, destruída]</a:t>
            </a:r>
            <a:endParaRPr lang="pt-BR" sz="2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p:txBody>
      </p:sp>
      <p:pic>
        <p:nvPicPr>
          <p:cNvPr id="2052" name="Picture 4" descr="Saint Matthew and the Angel by Michelangelo Merisi and Caravaggio"/>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84066" y="2042671"/>
            <a:ext cx="4304713" cy="462827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72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66800" y="845127"/>
            <a:ext cx="9933709" cy="5331836"/>
          </a:xfrm>
        </p:spPr>
        <p:txBody>
          <a:bodyPr/>
          <a:lstStyle/>
          <a:p>
            <a:pPr algn="just">
              <a:lnSpc>
                <a:spcPts val="3400"/>
              </a:lnSpc>
              <a:spcBef>
                <a:spcPts val="0"/>
              </a:spcBef>
            </a:pPr>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Jesus foi estabelecendo entre seus ouvintes um novo tipo de parentela, não baseada na carne e no sangue, mas no “fazer a vontade de Deus” (Mt 12,46-50). É a parentela do Reino.</a:t>
            </a:r>
          </a:p>
          <a:p>
            <a:pPr marL="0" indent="0" algn="just">
              <a:lnSpc>
                <a:spcPts val="3400"/>
              </a:lnSpc>
              <a:spcBef>
                <a:spcPts val="0"/>
              </a:spcBef>
              <a:buNone/>
            </a:pPr>
            <a:endPar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algn="just"/>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Esta inclusão permite entender porque Mt 13 joga com um duplo auditório:</a:t>
            </a:r>
            <a:endPar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lvl="0" indent="0" algn="just">
              <a:buNone/>
            </a:pPr>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 os </a:t>
            </a:r>
            <a:r>
              <a:rPr lang="pt-PT"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discípulos</a:t>
            </a:r>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são capazes de conhecer os 	mistérios do 	Reino;</a:t>
            </a:r>
            <a:endPar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lvl="0" indent="0" algn="just">
              <a:buNone/>
            </a:pPr>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 a </a:t>
            </a:r>
            <a:r>
              <a:rPr lang="pt-PT"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multidão</a:t>
            </a:r>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que parece estar fora desta 	inteligência. </a:t>
            </a:r>
            <a:endPar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ts val="3400"/>
              </a:lnSpc>
              <a:spcBef>
                <a:spcPts val="0"/>
              </a:spcBef>
            </a:pPr>
            <a:endParaRPr lang="pt-BR" dirty="0">
              <a:solidFill>
                <a:srgbClr val="7030A0"/>
              </a:solidFill>
              <a:latin typeface="Georgia" panose="02040502050405020303" pitchFamily="18" charset="0"/>
            </a:endParaRPr>
          </a:p>
        </p:txBody>
      </p:sp>
    </p:spTree>
    <p:extLst>
      <p:ext uri="{BB962C8B-B14F-4D97-AF65-F5344CB8AC3E}">
        <p14:creationId xmlns:p14="http://schemas.microsoft.com/office/powerpoint/2010/main" val="2810363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52944" y="858982"/>
            <a:ext cx="9989129" cy="5317981"/>
          </a:xfrm>
        </p:spPr>
        <p:txBody>
          <a:bodyPr>
            <a:normAutofit/>
          </a:bodyPr>
          <a:lstStyle/>
          <a:p>
            <a:pPr marL="0" indent="0">
              <a:buNone/>
            </a:pPr>
            <a:r>
              <a:rPr lang="pt-BR" sz="3200" b="1" dirty="0">
                <a:solidFill>
                  <a:schemeClr val="accent6">
                    <a:lumMod val="50000"/>
                  </a:schemeClr>
                </a:solidFill>
                <a:latin typeface="Georgia" panose="02040502050405020303" pitchFamily="18" charset="0"/>
              </a:rPr>
              <a:t>5.</a:t>
            </a:r>
            <a:r>
              <a:rPr lang="pt-BR" sz="3200" b="1" dirty="0">
                <a:solidFill>
                  <a:srgbClr val="7030A0"/>
                </a:solidFill>
                <a:latin typeface="Georgia" panose="02040502050405020303" pitchFamily="18" charset="0"/>
              </a:rPr>
              <a:t> </a:t>
            </a:r>
            <a:r>
              <a:rPr lang="pt-BR" sz="3200" b="1" dirty="0">
                <a:solidFill>
                  <a:schemeClr val="accent6">
                    <a:lumMod val="50000"/>
                  </a:schemeClr>
                </a:solidFill>
                <a:latin typeface="Georgia" panose="02040502050405020303" pitchFamily="18" charset="0"/>
              </a:rPr>
              <a:t>O gênero literário parabólico</a:t>
            </a:r>
          </a:p>
          <a:p>
            <a:pPr marL="0" indent="0">
              <a:buNone/>
            </a:pPr>
            <a:endParaRPr lang="pt-BR" sz="3200" b="1" dirty="0">
              <a:solidFill>
                <a:schemeClr val="accent6">
                  <a:lumMod val="50000"/>
                </a:schemeClr>
              </a:solidFill>
              <a:latin typeface="Georgia" panose="02040502050405020303" pitchFamily="18" charset="0"/>
            </a:endParaRPr>
          </a:p>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Ao falar em parábolas, Jesus usa um método comum de instruir, usado também pelos rabinos. </a:t>
            </a:r>
          </a:p>
          <a:p>
            <a:pPr marL="0" indent="0" algn="just">
              <a:buNone/>
            </a:pPr>
            <a:endPar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indent="0" algn="just">
              <a:buNone/>
            </a:pP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"O rabi </a:t>
            </a:r>
            <a:r>
              <a:rPr lang="pt-BR" sz="3200"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Yohanan</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relata que o Rabi </a:t>
            </a:r>
            <a:r>
              <a:rPr lang="pt-BR" sz="3200"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Meír</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nas suas instruções, dividia seus discursos em três partes: um terço de lei tradicional, um terço de </a:t>
            </a:r>
            <a:r>
              <a:rPr lang="pt-BR" sz="3200"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haggadá</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e um terço de parábolas ... Ele reportava que o próprio </a:t>
            </a:r>
            <a:r>
              <a:rPr lang="pt-BR" sz="3200"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Meír</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tinha 300 parábolas" (Tratado B </a:t>
            </a:r>
            <a:r>
              <a:rPr lang="pt-BR" sz="3200" i="1"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Sanhedrin</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37b).</a:t>
            </a:r>
            <a:endParaRPr lang="pt-BR" sz="36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272710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1094509"/>
            <a:ext cx="10383982" cy="5082454"/>
          </a:xfrm>
        </p:spPr>
        <p:txBody>
          <a:bodyPr/>
          <a:lstStyle/>
          <a:p>
            <a:pPr marL="0" indent="0" algn="just">
              <a:buNone/>
            </a:pP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“Uma comparação das parábolas dos sinóticos com as do Talmude mostra que pertencem ao mesmo gênero. Os doutores rabínicos da Palestina usavam-nas largamente. Jesus, portanto, serviu-se de um meio estilístico e catequético que no seu tempo já era usual e fixado. Mas manejou este gênero com maestria e simplicidade sublimes, enchendo essa forma com um conteúdo e um espírito que elevam as suas parábolas incomparavelmente acima dos produtos análogos do Talmude”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Dicionário Enciclopédico da Bíblia, p.</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1114).</a:t>
            </a:r>
          </a:p>
        </p:txBody>
      </p:sp>
    </p:spTree>
    <p:extLst>
      <p:ext uri="{BB962C8B-B14F-4D97-AF65-F5344CB8AC3E}">
        <p14:creationId xmlns:p14="http://schemas.microsoft.com/office/powerpoint/2010/main" val="156509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692728"/>
            <a:ext cx="10217727" cy="5652654"/>
          </a:xfrm>
        </p:spPr>
        <p:txBody>
          <a:bodyPr>
            <a:noAutofit/>
          </a:bodyPr>
          <a:lstStyle/>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Jesus faz das parábolas sua maneira característica de falar – Mt 13,34 – “Tudo isso Jesus disse em parábolas à multidão do povo,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e nada lhes falava sem parábolas”</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a:t>
            </a:r>
          </a:p>
          <a:p>
            <a:pPr marL="0" indent="0" algn="just">
              <a:buNone/>
            </a:pPr>
            <a:endPar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O termo grego </a:t>
            </a:r>
            <a:r>
              <a:rPr lang="pt-BR" sz="3200" i="1"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parabolé</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traduz o hebraico </a:t>
            </a:r>
            <a:r>
              <a:rPr lang="pt-BR" sz="3200" i="1"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mashal</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O termo hebraico tem um sentido amplo de provérbio (Lc 4,23), ensinamento (Lc 14,7-11), comparação (Mt 13), charada (quiçá Mc 7,17), exemplo (Lc 12,16-21) etc..  Trata-se de um elemento tipicamente sapiencial. A afirmação de Mt 13,34 deve ser entendida a partir desse horizonte. </a:t>
            </a:r>
          </a:p>
        </p:txBody>
      </p:sp>
    </p:spTree>
    <p:extLst>
      <p:ext uri="{BB962C8B-B14F-4D97-AF65-F5344CB8AC3E}">
        <p14:creationId xmlns:p14="http://schemas.microsoft.com/office/powerpoint/2010/main" val="1033528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1191491"/>
            <a:ext cx="10037618" cy="4985472"/>
          </a:xfrm>
        </p:spPr>
        <p:txBody>
          <a:bodyPr>
            <a:noAutofit/>
          </a:bodyPr>
          <a:lstStyle/>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As parábolas são tiradas das coisas da vida, da experiência, donde se parte para ensinar os “mistérios” do Reino. Os mistérios do Reino são transmitidos pelas coisas do cotidiano. Não dependem de conhecimentos prévios, pressupostos filosóficos ou altas reflexões. Antes, apoiam-se num mundo familiar e bem conhecido. A resposta resultante da constatação diante da parábola só pode ser: “... É isto mesmo!” “É assim!”</a:t>
            </a:r>
          </a:p>
        </p:txBody>
      </p:sp>
    </p:spTree>
    <p:extLst>
      <p:ext uri="{BB962C8B-B14F-4D97-AF65-F5344CB8AC3E}">
        <p14:creationId xmlns:p14="http://schemas.microsoft.com/office/powerpoint/2010/main" val="4259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33055" y="1468581"/>
            <a:ext cx="9545781" cy="4708381"/>
          </a:xfrm>
        </p:spPr>
        <p:txBody>
          <a:bodyPr>
            <a:normAutofit/>
          </a:bodyPr>
          <a:lstStyle/>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Mas, ao mesmo tempo em que são simples, as parábolas exigem de quem as ouve uma grande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sintonia</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com quem as proclama. Por isso, os fariseus nunca as entendiam e os discípulos algumas vezes pediam ao Mestre para explicá-las, pois seus esquemas mentais não coincidiam com os dele.</a:t>
            </a:r>
          </a:p>
        </p:txBody>
      </p:sp>
    </p:spTree>
    <p:extLst>
      <p:ext uri="{BB962C8B-B14F-4D97-AF65-F5344CB8AC3E}">
        <p14:creationId xmlns:p14="http://schemas.microsoft.com/office/powerpoint/2010/main" val="1294756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22218" y="1399309"/>
            <a:ext cx="9296400" cy="4777654"/>
          </a:xfrm>
        </p:spPr>
        <p:txBody>
          <a:bodyPr>
            <a:normAutofit/>
          </a:bodyPr>
          <a:lstStyle/>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Por não trabalhar com conceitos ou definições abstratos, a linguagem das parábolas é aberta. Por isso, comporta uma enorme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reserva de sentido</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a ser continuamente revelada dependendo do contexto em que a parábola é interpretada e da situação existencial em que se encontra a comunidade dos discípulos do Reino.</a:t>
            </a:r>
          </a:p>
        </p:txBody>
      </p:sp>
    </p:spTree>
    <p:extLst>
      <p:ext uri="{BB962C8B-B14F-4D97-AF65-F5344CB8AC3E}">
        <p14:creationId xmlns:p14="http://schemas.microsoft.com/office/powerpoint/2010/main" val="157468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858982"/>
            <a:ext cx="10633364" cy="5317981"/>
          </a:xfrm>
        </p:spPr>
        <p:txBody>
          <a:bodyPr>
            <a:normAutofit fontScale="85000" lnSpcReduction="10000"/>
          </a:bodyPr>
          <a:lstStyle/>
          <a:p>
            <a:pPr marL="0" indent="0">
              <a:buNone/>
            </a:pPr>
            <a:r>
              <a:rPr lang="pt-BR" sz="3200" b="1" dirty="0">
                <a:solidFill>
                  <a:schemeClr val="accent6">
                    <a:lumMod val="50000"/>
                  </a:schemeClr>
                </a:solidFill>
                <a:latin typeface="Georgia" panose="02040502050405020303" pitchFamily="18" charset="0"/>
              </a:rPr>
              <a:t>6. Três observações para compreender Mt 13</a:t>
            </a:r>
          </a:p>
          <a:p>
            <a:pPr marL="0" indent="0">
              <a:buNone/>
            </a:pPr>
            <a:endParaRPr lang="pt-BR" sz="3200" b="1" dirty="0">
              <a:solidFill>
                <a:schemeClr val="accent6">
                  <a:lumMod val="50000"/>
                </a:schemeClr>
              </a:solidFill>
              <a:latin typeface="Georgia" panose="02040502050405020303" pitchFamily="18" charset="0"/>
            </a:endParaRPr>
          </a:p>
          <a:p>
            <a:pPr marL="0" indent="0">
              <a:buNone/>
            </a:pPr>
            <a:r>
              <a:rPr lang="pt-BR" sz="3200" b="1" dirty="0">
                <a:solidFill>
                  <a:schemeClr val="accent6">
                    <a:lumMod val="50000"/>
                  </a:schemeClr>
                </a:solidFill>
                <a:latin typeface="Georgia" panose="02040502050405020303" pitchFamily="18" charset="0"/>
              </a:rPr>
              <a:t>a. Um tema importante no discurso é o “compreender”</a:t>
            </a:r>
            <a:r>
              <a:rPr lang="pt-BR" sz="3200" dirty="0">
                <a:solidFill>
                  <a:schemeClr val="accent6">
                    <a:lumMod val="50000"/>
                  </a:schemeClr>
                </a:solidFill>
                <a:latin typeface="Georgia" panose="02040502050405020303" pitchFamily="18" charset="0"/>
              </a:rPr>
              <a:t>:</a:t>
            </a:r>
          </a:p>
          <a:p>
            <a:pPr algn="just"/>
            <a:r>
              <a:rPr lang="pt-BR" sz="3200" dirty="0">
                <a:solidFill>
                  <a:schemeClr val="accent6">
                    <a:lumMod val="50000"/>
                  </a:schemeClr>
                </a:solidFill>
                <a:latin typeface="Georgia" panose="02040502050405020303" pitchFamily="18" charset="0"/>
              </a:rPr>
              <a:t>	</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v. 13 – “Eles olham sem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compreender</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t>
            </a:r>
          </a:p>
          <a:p>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v. 14 – “Por muito que vocês ouçam, não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compreenderão</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t>
            </a:r>
          </a:p>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v. 15 – “...nem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compreender</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com o coração”</a:t>
            </a:r>
          </a:p>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v. 23 – “o que recebeu a semente em terra boa é o que ouve a 	Palavra e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compreende</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a:t>
            </a:r>
          </a:p>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v. 51 – “</a:t>
            </a:r>
            <a:r>
              <a:rPr lang="pt-BR" sz="32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Compreendem</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tudo isso?”</a:t>
            </a:r>
          </a:p>
          <a:p>
            <a:pPr algn="just"/>
            <a:endParaRPr lang="pt-BR" sz="3200" dirty="0">
              <a:solidFill>
                <a:schemeClr val="accent6">
                  <a:lumMod val="50000"/>
                </a:schemeClr>
              </a:solidFill>
              <a:latin typeface="Georgia" panose="02040502050405020303" pitchFamily="18" charset="0"/>
            </a:endParaRPr>
          </a:p>
          <a:p>
            <a:pPr marL="0" indent="0" algn="just">
              <a:buNone/>
            </a:pPr>
            <a:r>
              <a:rPr lang="pt-BR" sz="36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Compreensão é pré-requisito para se tornar discípulo do Reino.</a:t>
            </a:r>
          </a:p>
        </p:txBody>
      </p:sp>
    </p:spTree>
    <p:extLst>
      <p:ext uri="{BB962C8B-B14F-4D97-AF65-F5344CB8AC3E}">
        <p14:creationId xmlns:p14="http://schemas.microsoft.com/office/powerpoint/2010/main" val="3333893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1122218"/>
            <a:ext cx="9691255" cy="5054745"/>
          </a:xfrm>
        </p:spPr>
        <p:txBody>
          <a:bodyPr>
            <a:normAutofit/>
          </a:bodyPr>
          <a:lstStyle/>
          <a:p>
            <a:pPr algn="just"/>
            <a:r>
              <a:rPr lang="pt-BR" sz="3200" dirty="0">
                <a:solidFill>
                  <a:schemeClr val="accent6">
                    <a:lumMod val="50000"/>
                  </a:schemeClr>
                </a:solidFill>
                <a:latin typeface="Georgia" panose="02040502050405020303" pitchFamily="18" charset="0"/>
              </a:rPr>
              <a:t>Trata-se de compreenda revelação do Pai: </a:t>
            </a:r>
          </a:p>
          <a:p>
            <a:pPr algn="just">
              <a:buFontTx/>
              <a:buChar char="-"/>
            </a:pPr>
            <a:r>
              <a:rPr lang="pt-BR" sz="3200" dirty="0">
                <a:solidFill>
                  <a:schemeClr val="accent6">
                    <a:lumMod val="50000"/>
                  </a:schemeClr>
                </a:solidFill>
                <a:latin typeface="Georgia" panose="02040502050405020303" pitchFamily="18" charset="0"/>
              </a:rPr>
              <a:t>Mt 11,25-27: “Eu te louvo Pai, porque ocultastes estas coisas aos sábios e aos inteligentes e as revelastes aos pequeninos...”. </a:t>
            </a:r>
          </a:p>
          <a:p>
            <a:pPr algn="just">
              <a:buFontTx/>
              <a:buChar char="-"/>
            </a:pPr>
            <a:r>
              <a:rPr lang="pt-BR" sz="3200" dirty="0">
                <a:solidFill>
                  <a:schemeClr val="accent6">
                    <a:lumMod val="50000"/>
                  </a:schemeClr>
                </a:solidFill>
                <a:latin typeface="Georgia" panose="02040502050405020303" pitchFamily="18" charset="0"/>
              </a:rPr>
              <a:t>Mt 16,17: “Feliz és tu, Simão, pois não foi a carne e o sangue que te revelaram isto, mas o meu Pai que está nos céus”. </a:t>
            </a:r>
          </a:p>
          <a:p>
            <a:pPr algn="just">
              <a:buFontTx/>
              <a:buChar char="-"/>
            </a:pPr>
            <a:r>
              <a:rPr lang="pt-BR" sz="3200" dirty="0">
                <a:solidFill>
                  <a:schemeClr val="accent6">
                    <a:lumMod val="50000"/>
                  </a:schemeClr>
                </a:solidFill>
                <a:latin typeface="Georgia" panose="02040502050405020303" pitchFamily="18" charset="0"/>
              </a:rPr>
              <a:t>As multidões estão excluídas da revelação. “Elas, ouvem, mas jamais entendem” (Mt 13,14). Is 6,9-10 é relido a partir da nova realidade.</a:t>
            </a:r>
          </a:p>
        </p:txBody>
      </p:sp>
    </p:spTree>
    <p:extLst>
      <p:ext uri="{BB962C8B-B14F-4D97-AF65-F5344CB8AC3E}">
        <p14:creationId xmlns:p14="http://schemas.microsoft.com/office/powerpoint/2010/main" val="3267294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199" y="775855"/>
            <a:ext cx="10748963" cy="5710670"/>
          </a:xfrm>
        </p:spPr>
        <p:txBody>
          <a:bodyPr>
            <a:normAutofit fontScale="62500" lnSpcReduction="20000"/>
          </a:bodyPr>
          <a:lstStyle/>
          <a:p>
            <a:pPr marL="514350" indent="-514350" algn="just">
              <a:lnSpc>
                <a:spcPct val="160000"/>
              </a:lnSpc>
              <a:buAutoNum type="alphaLcPeriod" startAt="2"/>
            </a:pPr>
            <a:r>
              <a:rPr lang="pt-BR" sz="4500" b="1" i="1" dirty="0">
                <a:solidFill>
                  <a:schemeClr val="accent6">
                    <a:lumMod val="50000"/>
                  </a:schemeClr>
                </a:solidFill>
                <a:latin typeface="Georgia" panose="02040502050405020303" pitchFamily="18" charset="0"/>
              </a:rPr>
              <a:t>O discurso parabólico chama a atenção também para a urgência da conversão</a:t>
            </a:r>
            <a:r>
              <a:rPr lang="pt-BR" sz="4500" b="1" dirty="0">
                <a:solidFill>
                  <a:schemeClr val="accent6">
                    <a:lumMod val="50000"/>
                  </a:schemeClr>
                </a:solidFill>
                <a:latin typeface="Georgia" panose="02040502050405020303" pitchFamily="18" charset="0"/>
              </a:rPr>
              <a:t>: </a:t>
            </a:r>
          </a:p>
          <a:p>
            <a:pPr algn="just">
              <a:lnSpc>
                <a:spcPct val="160000"/>
              </a:lnSpc>
            </a:pPr>
            <a:r>
              <a:rPr lang="pt-BR" sz="45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Em Jesus,  as multidões têm a chance de conhecer a Deus e se converter a ele. O discurso parabólico torna-se um convite a reconhecer a acolher o dom da comunicação salvífica de Deus nos ensinamentos e nos gestos de Jesus. O  discípulo sábio sabe harmonizar ‘coisas antigas e coisas novas’, a antiga promessa de Deus e o seu atual cumprimento em Jesus de Nazaré.</a:t>
            </a:r>
          </a:p>
          <a:p>
            <a:pPr marL="0" indent="0">
              <a:buNone/>
            </a:pPr>
            <a:endParaRPr lang="pt-BR" dirty="0"/>
          </a:p>
        </p:txBody>
      </p:sp>
    </p:spTree>
    <p:extLst>
      <p:ext uri="{BB962C8B-B14F-4D97-AF65-F5344CB8AC3E}">
        <p14:creationId xmlns:p14="http://schemas.microsoft.com/office/powerpoint/2010/main" val="236944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a:spLocks noGrp="1"/>
          </p:cNvSpPr>
          <p:nvPr>
            <p:ph sz="half" idx="2"/>
          </p:nvPr>
        </p:nvSpPr>
        <p:spPr>
          <a:xfrm>
            <a:off x="6303818" y="955964"/>
            <a:ext cx="5049982" cy="5220999"/>
          </a:xfrm>
        </p:spPr>
        <p:txBody>
          <a:bodyPr>
            <a:normAutofit/>
          </a:bodyPr>
          <a:lstStyle/>
          <a:p>
            <a:pPr marL="0" indent="0">
              <a:buNone/>
            </a:pPr>
            <a:endParaRPr lang="pt-BR" dirty="0"/>
          </a:p>
          <a:p>
            <a:pPr marL="0" indent="0" algn="ctr">
              <a:buNone/>
            </a:pPr>
            <a:r>
              <a:rPr lang="pt-BR" sz="3200" b="1" dirty="0">
                <a:solidFill>
                  <a:schemeClr val="accent6">
                    <a:lumMod val="50000"/>
                  </a:schemeClr>
                </a:solidFill>
                <a:latin typeface="Georgia" panose="02040502050405020303" pitchFamily="18" charset="0"/>
              </a:rPr>
              <a:t>5º passo:</a:t>
            </a:r>
          </a:p>
          <a:p>
            <a:pPr marL="0" indent="0" algn="ctr">
              <a:lnSpc>
                <a:spcPct val="150000"/>
              </a:lnSpc>
              <a:buNone/>
            </a:pPr>
            <a:r>
              <a:rPr lang="pt-BR" sz="3200" b="1" dirty="0">
                <a:solidFill>
                  <a:schemeClr val="accent6">
                    <a:lumMod val="50000"/>
                  </a:schemeClr>
                </a:solidFill>
                <a:latin typeface="Georgia" panose="02040502050405020303" pitchFamily="18" charset="0"/>
              </a:rPr>
              <a:t>Jesus no Discurso parabólico (Mt 13):</a:t>
            </a:r>
          </a:p>
          <a:p>
            <a:pPr marL="0" indent="0" algn="ctr">
              <a:lnSpc>
                <a:spcPct val="150000"/>
              </a:lnSpc>
              <a:buNone/>
            </a:pPr>
            <a:r>
              <a:rPr lang="pt-BR" sz="3200" b="1" dirty="0">
                <a:solidFill>
                  <a:schemeClr val="accent6">
                    <a:lumMod val="50000"/>
                  </a:schemeClr>
                </a:solidFill>
                <a:latin typeface="Georgia" panose="02040502050405020303" pitchFamily="18" charset="0"/>
              </a:rPr>
              <a:t>O revelador da dinâmica histórica do Reino </a:t>
            </a:r>
            <a:r>
              <a:rPr lang="pt-BR" sz="3200" b="1">
                <a:solidFill>
                  <a:schemeClr val="accent6">
                    <a:lumMod val="50000"/>
                  </a:schemeClr>
                </a:solidFill>
                <a:latin typeface="Georgia" panose="02040502050405020303" pitchFamily="18" charset="0"/>
              </a:rPr>
              <a:t>de Deus</a:t>
            </a:r>
            <a:endParaRPr lang="pt-BR" sz="3200" b="1" dirty="0">
              <a:solidFill>
                <a:schemeClr val="accent6">
                  <a:lumMod val="50000"/>
                </a:schemeClr>
              </a:solidFill>
              <a:latin typeface="Georgia" panose="02040502050405020303" pitchFamily="18" charset="0"/>
            </a:endParaRPr>
          </a:p>
        </p:txBody>
      </p:sp>
      <p:pic>
        <p:nvPicPr>
          <p:cNvPr id="1026" name="Picture 2" descr="Parábola do Semeador | Série Parábolas de Jesus | Pr. Luciano Thomé -  YouTub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89709" y="1828799"/>
            <a:ext cx="5306291" cy="3671455"/>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096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39090" y="942109"/>
            <a:ext cx="9919855" cy="5234854"/>
          </a:xfrm>
        </p:spPr>
        <p:txBody>
          <a:bodyPr>
            <a:noAutofit/>
          </a:bodyPr>
          <a:lstStyle/>
          <a:p>
            <a:pPr marL="0" indent="0" algn="just">
              <a:buNone/>
            </a:pPr>
            <a:r>
              <a:rPr lang="pt-BR" sz="32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 Mt 13 chama a atenção para a responsabilidade do discípulo cristão:</a:t>
            </a:r>
          </a:p>
          <a:p>
            <a:pPr marL="0" indent="0" algn="just">
              <a:buNone/>
            </a:pP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O tema de fundo é a ética do discipulado, vista numa perspectiva escatológica.</a:t>
            </a:r>
          </a:p>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Mt	13,12 – “Ao que tem será dado, e </a:t>
            </a:r>
            <a:r>
              <a:rPr lang="pt-BR" sz="32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terá em abundância</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ao que não tem, mesmo o que tem lhe será tirado”. 	</a:t>
            </a:r>
          </a:p>
          <a:p>
            <a:pPr algn="just"/>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Mateus </a:t>
            </a:r>
            <a:r>
              <a:rPr lang="pt-BR" sz="3200" dirty="0" err="1">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culpabiliza</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quem não se abre para o Reino, por própria culpa. E chama de bem-aventurado quem o acolhe (Mt 13,16-17).</a:t>
            </a:r>
          </a:p>
        </p:txBody>
      </p:sp>
    </p:spTree>
    <p:extLst>
      <p:ext uri="{BB962C8B-B14F-4D97-AF65-F5344CB8AC3E}">
        <p14:creationId xmlns:p14="http://schemas.microsoft.com/office/powerpoint/2010/main" val="1246019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955964"/>
            <a:ext cx="10273145" cy="5573424"/>
          </a:xfrm>
        </p:spPr>
        <p:txBody>
          <a:bodyPr>
            <a:normAutofit fontScale="77500" lnSpcReduction="20000"/>
          </a:bodyPr>
          <a:lstStyle/>
          <a:p>
            <a:pPr marL="0" indent="0">
              <a:buNone/>
            </a:pPr>
            <a:r>
              <a:rPr lang="pt-BR" sz="32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7. Eixos teológicos das parábolas de Mt 13:</a:t>
            </a:r>
          </a:p>
          <a:p>
            <a:pPr marL="0" indent="0">
              <a:buNone/>
            </a:pPr>
            <a:endParaRPr lang="pt-BR" sz="32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indent="0" algn="just">
              <a:lnSpc>
                <a:spcPct val="160000"/>
              </a:lnSpc>
              <a:buNone/>
            </a:pP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Cada parábola e seu conjunto são perpassados por três eixos semânticos:</a:t>
            </a:r>
          </a:p>
          <a:p>
            <a:pPr marL="514350" indent="-514350" algn="just">
              <a:lnSpc>
                <a:spcPct val="160000"/>
              </a:lnSpc>
              <a:buAutoNum type="alphaLcPeriod"/>
            </a:pPr>
            <a:r>
              <a:rPr lang="pt-BR" sz="32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Cristológico</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As parábolas são chaves de leitura para compreender a vida e o ministério de Jesus;</a:t>
            </a:r>
          </a:p>
          <a:p>
            <a:pPr marL="514350" indent="-514350" algn="just">
              <a:lnSpc>
                <a:spcPct val="160000"/>
              </a:lnSpc>
              <a:buAutoNum type="alphaLcPeriod"/>
            </a:pPr>
            <a:r>
              <a:rPr lang="pt-BR" sz="32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Eclesiológico</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As parábolas são chaves de leitura para a vida da comunidade dos discípulos do Reino;</a:t>
            </a:r>
          </a:p>
          <a:p>
            <a:pPr marL="514350" indent="-514350" algn="just">
              <a:lnSpc>
                <a:spcPct val="160000"/>
              </a:lnSpc>
              <a:buAutoNum type="alphaLcPeriod"/>
            </a:pPr>
            <a:r>
              <a:rPr lang="pt-BR" sz="32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Escatológico</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 As parábolas ajudam a compreender com o fim (“ainda não”) está atuando na história (“já”).</a:t>
            </a:r>
          </a:p>
        </p:txBody>
      </p:sp>
    </p:spTree>
    <p:extLst>
      <p:ext uri="{BB962C8B-B14F-4D97-AF65-F5344CB8AC3E}">
        <p14:creationId xmlns:p14="http://schemas.microsoft.com/office/powerpoint/2010/main" val="3892958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8DFE1F59-8D7A-CE5E-9797-984C8F997012}"/>
              </a:ext>
            </a:extLst>
          </p:cNvPr>
          <p:cNvSpPr>
            <a:spLocks noGrp="1"/>
          </p:cNvSpPr>
          <p:nvPr>
            <p:ph idx="1"/>
          </p:nvPr>
        </p:nvSpPr>
        <p:spPr>
          <a:xfrm>
            <a:off x="838200" y="1100138"/>
            <a:ext cx="10515600" cy="5076825"/>
          </a:xfrm>
        </p:spPr>
        <p:txBody>
          <a:bodyPr/>
          <a:lstStyle/>
          <a:p>
            <a:pPr algn="ctr"/>
            <a:endParaRPr lang="pt-BR" dirty="0"/>
          </a:p>
          <a:p>
            <a:pPr algn="ctr"/>
            <a:endParaRPr lang="pt-BR" dirty="0"/>
          </a:p>
          <a:p>
            <a:pPr marL="0" indent="0" algn="ctr">
              <a:buNone/>
            </a:pPr>
            <a:endParaRPr lang="pt-BR" dirty="0"/>
          </a:p>
          <a:p>
            <a:pPr marL="0" indent="0" algn="ctr">
              <a:buNone/>
            </a:pPr>
            <a:r>
              <a:rPr lang="pt-BR" sz="4000" dirty="0">
                <a:solidFill>
                  <a:schemeClr val="accent6">
                    <a:lumMod val="50000"/>
                  </a:schemeClr>
                </a:solidFill>
                <a:latin typeface="Palatino Linotype" panose="02040502050505030304" pitchFamily="18" charset="0"/>
              </a:rPr>
              <a:t>As parábolas de Mt 13</a:t>
            </a:r>
          </a:p>
        </p:txBody>
      </p:sp>
    </p:spTree>
    <p:extLst>
      <p:ext uri="{BB962C8B-B14F-4D97-AF65-F5344CB8AC3E}">
        <p14:creationId xmlns:p14="http://schemas.microsoft.com/office/powerpoint/2010/main" val="484862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60111"/>
          </a:xfrm>
        </p:spPr>
        <p:txBody>
          <a:bodyPr>
            <a:normAutofit/>
          </a:bodyPr>
          <a:lstStyle/>
          <a:p>
            <a:pPr algn="just"/>
            <a:r>
              <a:rPr lang="pt-BR" sz="2800" b="1" dirty="0">
                <a:solidFill>
                  <a:srgbClr val="7030A0"/>
                </a:solidFill>
                <a:latin typeface="Georgia" panose="02040502050405020303" pitchFamily="18" charset="0"/>
              </a:rPr>
              <a:t>                        Parábola do Semeador</a:t>
            </a:r>
          </a:p>
        </p:txBody>
      </p:sp>
      <p:sp>
        <p:nvSpPr>
          <p:cNvPr id="4" name="Espaço Reservado para Conteúdo 3"/>
          <p:cNvSpPr>
            <a:spLocks noGrp="1"/>
          </p:cNvSpPr>
          <p:nvPr>
            <p:ph sz="half" idx="2"/>
          </p:nvPr>
        </p:nvSpPr>
        <p:spPr>
          <a:xfrm>
            <a:off x="5264727" y="997528"/>
            <a:ext cx="6061364" cy="5221000"/>
          </a:xfrm>
        </p:spPr>
        <p:txBody>
          <a:bodyPr>
            <a:normAutofit fontScale="92500" lnSpcReduction="20000"/>
          </a:bodyPr>
          <a:lstStyle/>
          <a:p>
            <a:pPr marL="0" indent="0" algn="ctr">
              <a:buNone/>
            </a:pPr>
            <a:r>
              <a:rPr lang="pt-BR" b="1" dirty="0">
                <a:solidFill>
                  <a:srgbClr val="7030A0"/>
                </a:solidFill>
                <a:effectLst>
                  <a:outerShdw blurRad="38100" dist="38100" dir="2700000" algn="tl">
                    <a:srgbClr val="000000">
                      <a:alpha val="43137"/>
                    </a:srgbClr>
                  </a:outerShdw>
                </a:effectLst>
                <a:latin typeface="Georgia" panose="02040502050405020303" pitchFamily="18" charset="0"/>
              </a:rPr>
              <a:t>Mt 13,3b-9</a:t>
            </a:r>
          </a:p>
          <a:p>
            <a:pPr marL="0" indent="0" algn="just">
              <a:buNone/>
            </a:pPr>
            <a:r>
              <a:rPr lang="pt-BR" dirty="0">
                <a:solidFill>
                  <a:srgbClr val="7030A0"/>
                </a:solidFill>
                <a:latin typeface="Georgia" panose="02040502050405020303" pitchFamily="18" charset="0"/>
              </a:rPr>
              <a:t>3b. "Disse ele: “Um semeador saiu a semear. 4. E, semean­do, parte da semente caiu ao longo do caminho; os pássaros vieram e a comeram. 5.Outra parte caiu em solo pedregoso, onde não havia muita terra, e nasceu logo, porque a terra era pouco profunda. 6.Logo, porém, que o sol nasceu, queimou-se, por falta de raízes. 7.Outras sementes caíram entre os espinhos: os espinhos cresceram e as sufocaram. 8.Outras, enfim, caíram em terra boa: deram frutos, cem por um, sessenta por um, trinta por um. 9.Aquele que tem ouvidos, ouça”."</a:t>
            </a:r>
          </a:p>
          <a:p>
            <a:pPr algn="ctr"/>
            <a:endParaRPr lang="pt-BR" dirty="0"/>
          </a:p>
        </p:txBody>
      </p:sp>
      <p:pic>
        <p:nvPicPr>
          <p:cNvPr id="1026" name="Picture 2" descr="Resultado de imagem para semeado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86691" y="1801092"/>
            <a:ext cx="4280622" cy="3416282"/>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12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29384"/>
          </a:xfrm>
        </p:spPr>
        <p:txBody>
          <a:bodyPr/>
          <a:lstStyle/>
          <a:p>
            <a:pPr algn="ctr"/>
            <a:r>
              <a:rPr lang="pt-BR" sz="2800" b="1" dirty="0">
                <a:solidFill>
                  <a:srgbClr val="7030A0"/>
                </a:solidFill>
                <a:latin typeface="Georgia" panose="02040502050405020303" pitchFamily="18" charset="0"/>
              </a:rPr>
              <a:t>Parábola do Trigo e do Joio</a:t>
            </a:r>
          </a:p>
        </p:txBody>
      </p:sp>
      <p:sp>
        <p:nvSpPr>
          <p:cNvPr id="4" name="Espaço Reservado para Conteúdo 3"/>
          <p:cNvSpPr>
            <a:spLocks noGrp="1"/>
          </p:cNvSpPr>
          <p:nvPr>
            <p:ph sz="half" idx="2"/>
          </p:nvPr>
        </p:nvSpPr>
        <p:spPr>
          <a:xfrm>
            <a:off x="4835237" y="1177636"/>
            <a:ext cx="6518564" cy="5167746"/>
          </a:xfrm>
        </p:spPr>
        <p:txBody>
          <a:bodyPr>
            <a:noAutofit/>
          </a:bodyPr>
          <a:lstStyle/>
          <a:p>
            <a:pPr marL="0" indent="0" algn="ctr">
              <a:buNone/>
            </a:pPr>
            <a:r>
              <a:rPr lang="pt-BR" sz="2100" b="1" dirty="0">
                <a:solidFill>
                  <a:srgbClr val="7030A0"/>
                </a:solidFill>
                <a:effectLst>
                  <a:outerShdw blurRad="38100" dist="38100" dir="2700000" algn="tl">
                    <a:srgbClr val="000000">
                      <a:alpha val="43137"/>
                    </a:srgbClr>
                  </a:outerShdw>
                </a:effectLst>
                <a:latin typeface="Georgia" panose="02040502050405020303" pitchFamily="18" charset="0"/>
              </a:rPr>
              <a:t>Mt 13,24-30</a:t>
            </a:r>
          </a:p>
          <a:p>
            <a:pPr marL="0" indent="0" algn="just">
              <a:buNone/>
            </a:pPr>
            <a:r>
              <a:rPr lang="pt-BR" sz="2100" dirty="0">
                <a:solidFill>
                  <a:srgbClr val="7030A0"/>
                </a:solidFill>
                <a:latin typeface="Georgia" panose="02040502050405020303" pitchFamily="18" charset="0"/>
              </a:rPr>
              <a:t>24. "Jesus propôs-lhes outra parábola: “O Reino dos Céus é semelhante a um homem que tinha semeado boa semente em seu campo. 25.Na hora, porém, em que os homens repousavam, veio o seu inimigo, semeou joio no meio do trigo e partiu. 26.O trigo cresceu e deu fruto, mas apareceu também o joio. 27.Os servidores do pai de família vieram e disseram-lhe: ‘Se­nhor, não semeaste bom trigo em teu campo? Donde vem, pois, o joio?’. 28.Disse-lhes ele: ‘Foi um inimigo que fez isto!’. Replicaram-lhe: ‘Queres que vamos e o arranquemos?’. 29.‘Não’ – disse ele –; arrancando o joio, arriscais tirar também o trigo. 30.Deixai-os crescer juntos até a colhei­ta. No tempo da colhei­ta, direi aos ceifadores: arrancai primeiro o joio e atai-o em feixes para o queimar. Recolhei depois o trigo no meu celeiro’.”"</a:t>
            </a:r>
          </a:p>
        </p:txBody>
      </p:sp>
      <p:pic>
        <p:nvPicPr>
          <p:cNvPr id="2052" name="Picture 4" descr="Resultado de imagem para semeador de trigo"/>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89709" y="2438399"/>
            <a:ext cx="4010891" cy="286789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042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78766"/>
          </a:xfrm>
        </p:spPr>
        <p:txBody>
          <a:bodyPr>
            <a:normAutofit/>
          </a:bodyPr>
          <a:lstStyle/>
          <a:p>
            <a:pPr algn="ctr"/>
            <a:r>
              <a:rPr lang="pt-BR" sz="2800" b="1" dirty="0">
                <a:solidFill>
                  <a:srgbClr val="7030A0"/>
                </a:solidFill>
                <a:latin typeface="Georgia" panose="02040502050405020303" pitchFamily="18" charset="0"/>
              </a:rPr>
              <a:t>Parábola do Grão de Mostarda</a:t>
            </a:r>
            <a:endParaRPr lang="pt-BR" sz="3600" b="1" dirty="0">
              <a:solidFill>
                <a:srgbClr val="7030A0"/>
              </a:solidFill>
              <a:latin typeface="Georgia" panose="02040502050405020303" pitchFamily="18" charset="0"/>
            </a:endParaRPr>
          </a:p>
        </p:txBody>
      </p:sp>
      <p:sp>
        <p:nvSpPr>
          <p:cNvPr id="4" name="Espaço Reservado para Conteúdo 3"/>
          <p:cNvSpPr>
            <a:spLocks noGrp="1"/>
          </p:cNvSpPr>
          <p:nvPr>
            <p:ph sz="half" idx="2"/>
          </p:nvPr>
        </p:nvSpPr>
        <p:spPr>
          <a:xfrm>
            <a:off x="5749636" y="1274618"/>
            <a:ext cx="5604164" cy="4902345"/>
          </a:xfrm>
        </p:spPr>
        <p:txBody>
          <a:bodyPr>
            <a:normAutofit/>
          </a:bodyPr>
          <a:lstStyle/>
          <a:p>
            <a:pPr marL="0" indent="0" algn="ctr">
              <a:buNone/>
            </a:pPr>
            <a:r>
              <a:rPr lang="pt-BR" b="1" dirty="0">
                <a:solidFill>
                  <a:srgbClr val="7030A0"/>
                </a:solidFill>
                <a:effectLst>
                  <a:outerShdw blurRad="38100" dist="38100" dir="2700000" algn="tl">
                    <a:srgbClr val="000000">
                      <a:alpha val="43137"/>
                    </a:srgbClr>
                  </a:outerShdw>
                </a:effectLst>
                <a:latin typeface="Georgia" panose="02040502050405020303" pitchFamily="18" charset="0"/>
              </a:rPr>
              <a:t>Mt 13,31-32</a:t>
            </a:r>
          </a:p>
          <a:p>
            <a:pPr marL="0" indent="0" algn="ctr">
              <a:buNone/>
            </a:pPr>
            <a:r>
              <a:rPr lang="pt-BR" dirty="0">
                <a:solidFill>
                  <a:srgbClr val="7030A0"/>
                </a:solidFill>
                <a:latin typeface="Georgia" panose="02040502050405020303" pitchFamily="18" charset="0"/>
              </a:rPr>
              <a:t>31. "Em seguida, propôs-lhes outra parábola: “O Reino dos Céus é comparado a um grão de mostarda que um homem toma e semeia em seu campo. 32.É esta a menor de todas as sementes, mas, quando cresce, torna-se um arbusto maior que todas as hortaliças, de sorte que os pássaros vêm aninhar-se em seus ramos”."</a:t>
            </a:r>
          </a:p>
          <a:p>
            <a:pPr marL="0" indent="0" algn="ctr">
              <a:buNone/>
            </a:pPr>
            <a:endParaRPr lang="pt-BR" dirty="0"/>
          </a:p>
        </p:txBody>
      </p:sp>
      <p:pic>
        <p:nvPicPr>
          <p:cNvPr id="3076" name="Picture 4" descr="Resultado de imagem para o grão de mostar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0" y="2458006"/>
            <a:ext cx="4766541" cy="2723594"/>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345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98657"/>
          </a:xfrm>
        </p:spPr>
        <p:txBody>
          <a:bodyPr>
            <a:normAutofit/>
          </a:bodyPr>
          <a:lstStyle/>
          <a:p>
            <a:pPr algn="ctr"/>
            <a:r>
              <a:rPr lang="pt-BR" sz="3200" b="1" dirty="0">
                <a:solidFill>
                  <a:srgbClr val="7030A0"/>
                </a:solidFill>
                <a:effectLst>
                  <a:outerShdw blurRad="38100" dist="38100" dir="2700000" algn="tl">
                    <a:srgbClr val="000000">
                      <a:alpha val="43137"/>
                    </a:srgbClr>
                  </a:outerShdw>
                </a:effectLst>
                <a:latin typeface="Georgia" panose="02040502050405020303" pitchFamily="18" charset="0"/>
              </a:rPr>
              <a:t>Parábola do Fermento</a:t>
            </a:r>
          </a:p>
        </p:txBody>
      </p:sp>
      <p:sp>
        <p:nvSpPr>
          <p:cNvPr id="4" name="Espaço Reservado para Conteúdo 3"/>
          <p:cNvSpPr>
            <a:spLocks noGrp="1"/>
          </p:cNvSpPr>
          <p:nvPr>
            <p:ph sz="half" idx="2"/>
          </p:nvPr>
        </p:nvSpPr>
        <p:spPr>
          <a:xfrm>
            <a:off x="6172200" y="1246909"/>
            <a:ext cx="5181600" cy="4930054"/>
          </a:xfrm>
        </p:spPr>
        <p:txBody>
          <a:bodyPr/>
          <a:lstStyle/>
          <a:p>
            <a:pPr marL="0" indent="0" algn="ctr">
              <a:buNone/>
            </a:pPr>
            <a:r>
              <a:rPr lang="pt-BR" sz="3200" b="1" dirty="0">
                <a:solidFill>
                  <a:srgbClr val="7030A0"/>
                </a:solidFill>
                <a:effectLst>
                  <a:outerShdw blurRad="38100" dist="38100" dir="2700000" algn="tl">
                    <a:srgbClr val="000000">
                      <a:alpha val="43137"/>
                    </a:srgbClr>
                  </a:outerShdw>
                </a:effectLst>
                <a:latin typeface="Georgia" panose="02040502050405020303" pitchFamily="18" charset="0"/>
              </a:rPr>
              <a:t>Mt 13,33</a:t>
            </a:r>
          </a:p>
          <a:p>
            <a:pPr marL="0" indent="0" algn="ctr">
              <a:buNone/>
            </a:pPr>
            <a:endParaRPr lang="pt-BR" sz="3200" dirty="0">
              <a:solidFill>
                <a:srgbClr val="7030A0"/>
              </a:solidFill>
              <a:latin typeface="Georgia" panose="02040502050405020303" pitchFamily="18" charset="0"/>
            </a:endParaRPr>
          </a:p>
          <a:p>
            <a:pPr marL="0" indent="0" algn="ctr">
              <a:buNone/>
            </a:pPr>
            <a:r>
              <a:rPr lang="pt-BR" sz="3200" dirty="0">
                <a:solidFill>
                  <a:srgbClr val="7030A0"/>
                </a:solidFill>
                <a:latin typeface="Georgia" panose="02040502050405020303" pitchFamily="18" charset="0"/>
              </a:rPr>
              <a:t>33. "Disse-lhes, por fim, esta outra parábola: “O Reino dos Céus é comparado ao fermento que uma mulher toma e mistura em três medidas de farinha e que faz fermentar toda a massa”." </a:t>
            </a:r>
          </a:p>
          <a:p>
            <a:pPr marL="0" indent="0" algn="ctr">
              <a:buNone/>
            </a:pPr>
            <a:endParaRPr lang="pt-BR" dirty="0"/>
          </a:p>
        </p:txBody>
      </p:sp>
      <p:pic>
        <p:nvPicPr>
          <p:cNvPr id="7170" name="Picture 2" descr="Resultado de imagem para parábola do fermento"/>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662546" y="2092036"/>
            <a:ext cx="4142509" cy="3061855"/>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699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a:solidFill>
                  <a:srgbClr val="7030A0"/>
                </a:solidFill>
                <a:effectLst>
                  <a:outerShdw blurRad="38100" dist="38100" dir="2700000" algn="tl">
                    <a:srgbClr val="000000">
                      <a:alpha val="43137"/>
                    </a:srgbClr>
                  </a:outerShdw>
                </a:effectLst>
                <a:latin typeface="Georgia" panose="02040502050405020303" pitchFamily="18" charset="0"/>
              </a:rPr>
              <a:t>A Parábola do Tesouro</a:t>
            </a:r>
          </a:p>
        </p:txBody>
      </p:sp>
      <p:sp>
        <p:nvSpPr>
          <p:cNvPr id="4" name="Espaço Reservado para Conteúdo 3"/>
          <p:cNvSpPr>
            <a:spLocks noGrp="1"/>
          </p:cNvSpPr>
          <p:nvPr>
            <p:ph sz="half" idx="2"/>
          </p:nvPr>
        </p:nvSpPr>
        <p:spPr>
          <a:xfrm>
            <a:off x="6172200" y="1648691"/>
            <a:ext cx="5181600" cy="4528272"/>
          </a:xfrm>
        </p:spPr>
        <p:txBody>
          <a:bodyPr/>
          <a:lstStyle/>
          <a:p>
            <a:pPr marL="0" indent="0" algn="ctr">
              <a:buNone/>
            </a:pPr>
            <a:r>
              <a:rPr lang="pt-BR" b="1" dirty="0">
                <a:solidFill>
                  <a:srgbClr val="7030A0"/>
                </a:solidFill>
                <a:effectLst>
                  <a:outerShdw blurRad="38100" dist="38100" dir="2700000" algn="tl">
                    <a:srgbClr val="000000">
                      <a:alpha val="43137"/>
                    </a:srgbClr>
                  </a:outerShdw>
                </a:effectLst>
                <a:latin typeface="Georgia" panose="02040502050405020303" pitchFamily="18" charset="0"/>
              </a:rPr>
              <a:t>Mt 13,44</a:t>
            </a:r>
          </a:p>
          <a:p>
            <a:pPr marL="0" indent="0" algn="ctr">
              <a:buNone/>
            </a:pPr>
            <a:r>
              <a:rPr lang="pt-BR" dirty="0">
                <a:solidFill>
                  <a:srgbClr val="7030A0"/>
                </a:solidFill>
                <a:latin typeface="Georgia" panose="02040502050405020303" pitchFamily="18" charset="0"/>
              </a:rPr>
              <a:t>44. "“O Reino dos Céus é também semelhante a um tesouro escondido num campo. Um homem o encontra, mas o esconde de novo. E, cheio de alegria, vai, vende tudo o que tem para comprar aquele campo." </a:t>
            </a:r>
          </a:p>
          <a:p>
            <a:pPr marL="0" indent="0" algn="ctr">
              <a:buNone/>
            </a:pPr>
            <a:endParaRPr lang="pt-BR" dirty="0">
              <a:solidFill>
                <a:srgbClr val="7030A0"/>
              </a:solidFill>
              <a:latin typeface="Georgia" panose="02040502050405020303" pitchFamily="18" charset="0"/>
            </a:endParaRPr>
          </a:p>
        </p:txBody>
      </p:sp>
      <p:pic>
        <p:nvPicPr>
          <p:cNvPr id="5125" name="Picture 5" descr="Resultado de imagem para o tesouro enterr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412" y="2202440"/>
            <a:ext cx="4829175" cy="321945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883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a:solidFill>
                  <a:srgbClr val="7030A0"/>
                </a:solidFill>
                <a:effectLst>
                  <a:outerShdw blurRad="38100" dist="38100" dir="2700000" algn="tl">
                    <a:srgbClr val="000000">
                      <a:alpha val="43137"/>
                    </a:srgbClr>
                  </a:outerShdw>
                </a:effectLst>
                <a:latin typeface="Georgia" panose="02040502050405020303" pitchFamily="18" charset="0"/>
              </a:rPr>
              <a:t>A Parábola da Pérola</a:t>
            </a:r>
          </a:p>
        </p:txBody>
      </p:sp>
      <p:sp>
        <p:nvSpPr>
          <p:cNvPr id="4" name="Espaço Reservado para Conteúdo 3"/>
          <p:cNvSpPr>
            <a:spLocks noGrp="1"/>
          </p:cNvSpPr>
          <p:nvPr>
            <p:ph sz="half" idx="2"/>
          </p:nvPr>
        </p:nvSpPr>
        <p:spPr>
          <a:xfrm>
            <a:off x="6172200" y="1579418"/>
            <a:ext cx="5181600" cy="4597545"/>
          </a:xfrm>
        </p:spPr>
        <p:txBody>
          <a:bodyPr>
            <a:normAutofit lnSpcReduction="10000"/>
          </a:bodyPr>
          <a:lstStyle/>
          <a:p>
            <a:pPr marL="0" indent="0" algn="ctr">
              <a:buNone/>
            </a:pPr>
            <a:r>
              <a:rPr lang="pt-BR" sz="3200" b="1" dirty="0">
                <a:solidFill>
                  <a:srgbClr val="7030A0"/>
                </a:solidFill>
                <a:effectLst>
                  <a:outerShdw blurRad="38100" dist="38100" dir="2700000" algn="tl">
                    <a:srgbClr val="000000">
                      <a:alpha val="43137"/>
                    </a:srgbClr>
                  </a:outerShdw>
                </a:effectLst>
                <a:latin typeface="Georgia" panose="02040502050405020303" pitchFamily="18" charset="0"/>
              </a:rPr>
              <a:t>Mt 13,44-45</a:t>
            </a:r>
          </a:p>
          <a:p>
            <a:pPr marL="0" indent="0" algn="ctr">
              <a:buNone/>
            </a:pPr>
            <a:endParaRPr lang="pt-BR" sz="3200" dirty="0">
              <a:solidFill>
                <a:srgbClr val="7030A0"/>
              </a:solidFill>
              <a:latin typeface="Georgia" panose="02040502050405020303" pitchFamily="18" charset="0"/>
            </a:endParaRPr>
          </a:p>
          <a:p>
            <a:pPr marL="0" indent="0" algn="ctr">
              <a:buNone/>
            </a:pPr>
            <a:r>
              <a:rPr lang="pt-BR" sz="3200" dirty="0">
                <a:solidFill>
                  <a:srgbClr val="7030A0"/>
                </a:solidFill>
                <a:latin typeface="Georgia" panose="02040502050405020303" pitchFamily="18" charset="0"/>
              </a:rPr>
              <a:t>45. "O Reino dos Céus é ainda semelhante a um negociante que procura pérolas preciosas. 46.Encontrando uma de grande valor, vai, vende tudo o que possui e a compra."</a:t>
            </a:r>
          </a:p>
          <a:p>
            <a:pPr marL="0" indent="0" algn="ctr">
              <a:buNone/>
            </a:pPr>
            <a:endParaRPr lang="pt-BR" dirty="0"/>
          </a:p>
        </p:txBody>
      </p:sp>
      <p:pic>
        <p:nvPicPr>
          <p:cNvPr id="4106" name="Picture 10" descr="Resultado de imagem para o tesouro e a pérol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560161"/>
            <a:ext cx="5181600" cy="2882265"/>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972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46257"/>
          </a:xfrm>
        </p:spPr>
        <p:txBody>
          <a:bodyPr>
            <a:normAutofit/>
          </a:bodyPr>
          <a:lstStyle/>
          <a:p>
            <a:pPr algn="ctr"/>
            <a:r>
              <a:rPr lang="pt-BR" sz="3600" b="1" dirty="0">
                <a:solidFill>
                  <a:srgbClr val="7030A0"/>
                </a:solidFill>
                <a:effectLst>
                  <a:outerShdw blurRad="38100" dist="38100" dir="2700000" algn="tl">
                    <a:srgbClr val="000000">
                      <a:alpha val="43137"/>
                    </a:srgbClr>
                  </a:outerShdw>
                </a:effectLst>
                <a:latin typeface="Georgia" panose="02040502050405020303" pitchFamily="18" charset="0"/>
              </a:rPr>
              <a:t>Parábola da Rede</a:t>
            </a:r>
          </a:p>
        </p:txBody>
      </p:sp>
      <p:sp>
        <p:nvSpPr>
          <p:cNvPr id="4" name="Espaço Reservado para Conteúdo 3"/>
          <p:cNvSpPr>
            <a:spLocks noGrp="1"/>
          </p:cNvSpPr>
          <p:nvPr>
            <p:ph sz="half" idx="2"/>
          </p:nvPr>
        </p:nvSpPr>
        <p:spPr>
          <a:xfrm>
            <a:off x="5985164" y="1122218"/>
            <a:ext cx="5368636" cy="5223164"/>
          </a:xfrm>
        </p:spPr>
        <p:txBody>
          <a:bodyPr>
            <a:normAutofit fontScale="92500"/>
          </a:bodyPr>
          <a:lstStyle/>
          <a:p>
            <a:pPr marL="0" indent="0" algn="ctr">
              <a:buNone/>
            </a:pPr>
            <a:r>
              <a:rPr lang="pt-BR" b="1" dirty="0">
                <a:solidFill>
                  <a:srgbClr val="7030A0"/>
                </a:solidFill>
                <a:effectLst>
                  <a:outerShdw blurRad="38100" dist="38100" dir="2700000" algn="tl">
                    <a:srgbClr val="000000">
                      <a:alpha val="43137"/>
                    </a:srgbClr>
                  </a:outerShdw>
                </a:effectLst>
                <a:latin typeface="Georgia" panose="02040502050405020303" pitchFamily="18" charset="0"/>
              </a:rPr>
              <a:t>Mt 13,47-50</a:t>
            </a:r>
          </a:p>
          <a:p>
            <a:pPr marL="0" indent="0" algn="ctr">
              <a:buNone/>
            </a:pPr>
            <a:r>
              <a:rPr lang="pt-BR" dirty="0">
                <a:solidFill>
                  <a:srgbClr val="7030A0"/>
                </a:solidFill>
                <a:latin typeface="Georgia" panose="02040502050405020303" pitchFamily="18" charset="0"/>
              </a:rPr>
              <a:t>47. "O Reino dos Céus é seme­lhante ainda a uma rede que, jogada ao mar, recolhe peixes de toda espécie. 48.Quando está repleta, os pescadores puxam-na para a praia, sentam-se e separam nos cestos o que é bom e jogam fora o que não presta. 49.Assim será no fim do mundo: os anjos virão separar os maus do meio dos justos 50.e os arrojarão na fornalha, onde haverá choro e ranger de dentes." </a:t>
            </a:r>
          </a:p>
          <a:p>
            <a:pPr marL="0" indent="0" algn="ctr">
              <a:buNone/>
            </a:pPr>
            <a:endParaRPr lang="pt-BR" dirty="0"/>
          </a:p>
        </p:txBody>
      </p:sp>
      <p:pic>
        <p:nvPicPr>
          <p:cNvPr id="6146" name="Picture 2" descr="Resultado de imagem para peixes na red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63781" y="1939635"/>
            <a:ext cx="4862945" cy="378229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09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a:solidFill>
                  <a:schemeClr val="accent6">
                    <a:lumMod val="50000"/>
                  </a:schemeClr>
                </a:solidFill>
                <a:latin typeface="Georgia" panose="02040502050405020303" pitchFamily="18" charset="0"/>
              </a:rPr>
              <a:t>Esquema</a:t>
            </a:r>
          </a:p>
        </p:txBody>
      </p:sp>
      <p:sp>
        <p:nvSpPr>
          <p:cNvPr id="3" name="Espaço Reservado para Conteúdo 2"/>
          <p:cNvSpPr>
            <a:spLocks noGrp="1"/>
          </p:cNvSpPr>
          <p:nvPr>
            <p:ph sz="half" idx="1"/>
          </p:nvPr>
        </p:nvSpPr>
        <p:spPr/>
        <p:txBody>
          <a:bodyPr>
            <a:normAutofit/>
          </a:bodyPr>
          <a:lstStyle/>
          <a:p>
            <a:pPr marL="514350" lvl="0" indent="-514350">
              <a:lnSpc>
                <a:spcPts val="3600"/>
              </a:lnSpc>
              <a:spcBef>
                <a:spcPts val="0"/>
              </a:spcBef>
              <a:buAutoNum type="arabicPeriod"/>
            </a:pPr>
            <a:r>
              <a:rPr lang="pt-PT" sz="30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O ambiente literário do discurso parabólico </a:t>
            </a:r>
          </a:p>
          <a:p>
            <a:pPr marL="514350" indent="-514350">
              <a:lnSpc>
                <a:spcPts val="3600"/>
              </a:lnSpc>
              <a:spcBef>
                <a:spcPts val="0"/>
              </a:spcBef>
              <a:buFont typeface="Arial" panose="020B0604020202020204" pitchFamily="34" charset="0"/>
              <a:buAutoNum type="arabicPeriod"/>
            </a:pPr>
            <a:r>
              <a:rPr lang="pt-BR" sz="30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O lugar literário do discurso parabólico</a:t>
            </a:r>
          </a:p>
          <a:p>
            <a:pPr marL="514350" indent="-514350">
              <a:lnSpc>
                <a:spcPts val="3600"/>
              </a:lnSpc>
              <a:spcBef>
                <a:spcPts val="0"/>
              </a:spcBef>
              <a:buFont typeface="Arial" panose="020B0604020202020204" pitchFamily="34" charset="0"/>
              <a:buAutoNum type="arabicPeriod"/>
            </a:pPr>
            <a:r>
              <a:rPr lang="pt-PT" sz="30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As fontes do discurso parabólico</a:t>
            </a:r>
          </a:p>
          <a:p>
            <a:pPr marL="514350" indent="-514350">
              <a:lnSpc>
                <a:spcPts val="3600"/>
              </a:lnSpc>
              <a:spcBef>
                <a:spcPts val="0"/>
              </a:spcBef>
              <a:buFont typeface="Arial" panose="020B0604020202020204" pitchFamily="34" charset="0"/>
              <a:buAutoNum type="arabicPeriod"/>
            </a:pPr>
            <a:r>
              <a:rPr lang="pt-PT" sz="3000"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Uma chave de interpretação do conjunto</a:t>
            </a:r>
            <a:endParaRPr lang="pt-BR" sz="30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514350" indent="-514350">
              <a:buFont typeface="Arial" panose="020B0604020202020204" pitchFamily="34" charset="0"/>
              <a:buAutoNum type="arabicPeriod"/>
            </a:pPr>
            <a:endParaRPr lang="pt-PT" b="1" i="1" dirty="0">
              <a:solidFill>
                <a:srgbClr val="7030A0"/>
              </a:solidFill>
              <a:latin typeface="Georgia" panose="02040502050405020303" pitchFamily="18" charset="0"/>
            </a:endParaRPr>
          </a:p>
          <a:p>
            <a:pPr marL="514350" indent="-514350">
              <a:buFont typeface="Arial" panose="020B0604020202020204" pitchFamily="34" charset="0"/>
              <a:buAutoNum type="arabicPeriod"/>
            </a:pPr>
            <a:endParaRPr lang="pt-BR" b="1" dirty="0">
              <a:solidFill>
                <a:srgbClr val="7030A0"/>
              </a:solidFill>
              <a:latin typeface="Georgia" panose="02040502050405020303" pitchFamily="18" charset="0"/>
            </a:endParaRPr>
          </a:p>
          <a:p>
            <a:pPr marL="514350" lvl="0" indent="-514350">
              <a:buAutoNum type="arabicPeriod"/>
            </a:pPr>
            <a:endParaRPr lang="pt-PT" i="1" dirty="0">
              <a:solidFill>
                <a:srgbClr val="7030A0"/>
              </a:solidFill>
              <a:latin typeface="Georgia" panose="02040502050405020303" pitchFamily="18" charset="0"/>
            </a:endParaRPr>
          </a:p>
          <a:p>
            <a:pPr marL="0" indent="0">
              <a:buNone/>
            </a:pPr>
            <a:endParaRPr lang="pt-BR" dirty="0"/>
          </a:p>
        </p:txBody>
      </p:sp>
      <p:sp>
        <p:nvSpPr>
          <p:cNvPr id="4" name="Espaço Reservado para Conteúdo 3"/>
          <p:cNvSpPr>
            <a:spLocks noGrp="1"/>
          </p:cNvSpPr>
          <p:nvPr>
            <p:ph sz="half" idx="2"/>
          </p:nvPr>
        </p:nvSpPr>
        <p:spPr>
          <a:xfrm>
            <a:off x="6082145" y="1828800"/>
            <a:ext cx="5749637" cy="4613563"/>
          </a:xfrm>
        </p:spPr>
        <p:txBody>
          <a:bodyPr>
            <a:normAutofit/>
          </a:bodyPr>
          <a:lstStyle/>
          <a:p>
            <a:pPr marL="0" indent="0">
              <a:lnSpc>
                <a:spcPts val="3600"/>
              </a:lnSpc>
              <a:spcBef>
                <a:spcPts val="0"/>
              </a:spcBef>
              <a:buNone/>
            </a:pPr>
            <a:r>
              <a:rPr lang="pt-BR" sz="30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5. O gênero literário parabólico</a:t>
            </a:r>
          </a:p>
          <a:p>
            <a:pPr marL="0" indent="0">
              <a:lnSpc>
                <a:spcPts val="3600"/>
              </a:lnSpc>
              <a:spcBef>
                <a:spcPts val="0"/>
              </a:spcBef>
              <a:buNone/>
            </a:pPr>
            <a:endParaRPr lang="pt-BR" sz="30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indent="0">
              <a:lnSpc>
                <a:spcPts val="3600"/>
              </a:lnSpc>
              <a:spcBef>
                <a:spcPts val="0"/>
              </a:spcBef>
              <a:buNone/>
            </a:pPr>
            <a:r>
              <a:rPr lang="pt-BR" sz="30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6. Três observações para compreender Mt 13</a:t>
            </a:r>
          </a:p>
          <a:p>
            <a:pPr marL="0" indent="0">
              <a:lnSpc>
                <a:spcPts val="3600"/>
              </a:lnSpc>
              <a:spcBef>
                <a:spcPts val="0"/>
              </a:spcBef>
              <a:buNone/>
            </a:pPr>
            <a:endParaRPr lang="pt-BR" sz="30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indent="0">
              <a:lnSpc>
                <a:spcPts val="3600"/>
              </a:lnSpc>
              <a:spcBef>
                <a:spcPts val="0"/>
              </a:spcBef>
              <a:buNone/>
            </a:pPr>
            <a:r>
              <a:rPr lang="pt-BR" sz="30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7. Eixos teológicos das parábolas de Mt 13</a:t>
            </a:r>
          </a:p>
          <a:p>
            <a:pPr marL="0" indent="0">
              <a:buNone/>
            </a:pPr>
            <a:endParaRPr lang="pt-BR" b="1" dirty="0">
              <a:solidFill>
                <a:srgbClr val="7030A0"/>
              </a:solidFill>
              <a:latin typeface="Georgia" panose="02040502050405020303" pitchFamily="18" charset="0"/>
            </a:endParaRPr>
          </a:p>
          <a:p>
            <a:pPr marL="0" indent="0">
              <a:buNone/>
            </a:pPr>
            <a:endParaRPr lang="pt-BR" dirty="0"/>
          </a:p>
        </p:txBody>
      </p:sp>
    </p:spTree>
    <p:extLst>
      <p:ext uri="{BB962C8B-B14F-4D97-AF65-F5344CB8AC3E}">
        <p14:creationId xmlns:p14="http://schemas.microsoft.com/office/powerpoint/2010/main" val="410974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845127"/>
            <a:ext cx="10467109" cy="5417128"/>
          </a:xfrm>
        </p:spPr>
        <p:txBody>
          <a:bodyPr>
            <a:normAutofit fontScale="92500" lnSpcReduction="20000"/>
          </a:bodyPr>
          <a:lstStyle/>
          <a:p>
            <a:pPr marL="514350" lvl="0" indent="-514350">
              <a:buAutoNum type="arabicPeriod"/>
            </a:pPr>
            <a:r>
              <a:rPr lang="pt-PT" sz="3200" b="1" i="1" dirty="0">
                <a:solidFill>
                  <a:schemeClr val="accent6">
                    <a:lumMod val="50000"/>
                  </a:schemeClr>
                </a:solidFill>
                <a:latin typeface="Georgia" panose="02040502050405020303" pitchFamily="18" charset="0"/>
              </a:rPr>
              <a:t>O ambiente literário do discurso parabólico</a:t>
            </a:r>
            <a:r>
              <a:rPr lang="pt-PT" sz="3200" i="1" dirty="0">
                <a:solidFill>
                  <a:schemeClr val="accent6">
                    <a:lumMod val="50000"/>
                  </a:schemeClr>
                </a:solidFill>
                <a:latin typeface="Georgia" panose="02040502050405020303" pitchFamily="18" charset="0"/>
              </a:rPr>
              <a:t> </a:t>
            </a:r>
          </a:p>
          <a:p>
            <a:pPr marL="0" lvl="0" indent="0">
              <a:buNone/>
            </a:pPr>
            <a:endParaRPr lang="pt-PT" sz="3200" dirty="0">
              <a:solidFill>
                <a:srgbClr val="7030A0"/>
              </a:solidFill>
              <a:latin typeface="Georgia" panose="02040502050405020303" pitchFamily="18" charset="0"/>
            </a:endParaRPr>
          </a:p>
          <a:p>
            <a:pPr lvl="0" algn="just">
              <a:lnSpc>
                <a:spcPct val="110000"/>
              </a:lnSpc>
            </a:pPr>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 pessoa e a pregação de Jesus provocaram reações, a ponto de os fariseus, seus adversários, tomarem a decisão de eliminá-lo (Mt 12,14).</a:t>
            </a:r>
          </a:p>
          <a:p>
            <a:pPr marL="0" lvl="0" indent="0" algn="just">
              <a:lnSpc>
                <a:spcPct val="110000"/>
              </a:lnSpc>
              <a:buNone/>
            </a:pPr>
            <a:endPar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lvl="0" algn="just">
              <a:lnSpc>
                <a:spcPct val="110000"/>
              </a:lnSpc>
            </a:pPr>
            <a:r>
              <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A distinção entre discípulo e multidão fica cada vez mais clara. Os escribas e fariseus são contrários a Jesus </a:t>
            </a:r>
            <a:r>
              <a:rPr lang="pt-BR"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(Mt 9,34; 12,14). Os discípulos receberam a missão de levar adiante a missão do Mestre (Mt 10). As multidões não entendem o que se passa, indo em busca de Jesus com o desejo de serem curadas. </a:t>
            </a:r>
            <a:endParaRPr lang="pt-PT" sz="32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lvl="0" algn="just"/>
            <a:endParaRPr lang="pt-PT" dirty="0"/>
          </a:p>
        </p:txBody>
      </p:sp>
    </p:spTree>
    <p:extLst>
      <p:ext uri="{BB962C8B-B14F-4D97-AF65-F5344CB8AC3E}">
        <p14:creationId xmlns:p14="http://schemas.microsoft.com/office/powerpoint/2010/main" val="195169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9982200" cy="1325563"/>
          </a:xfrm>
        </p:spPr>
        <p:txBody>
          <a:bodyPr>
            <a:normAutofit fontScale="90000"/>
          </a:bodyPr>
          <a:lstStyle/>
          <a:p>
            <a:pPr algn="just"/>
            <a:r>
              <a:rPr lang="pt-BR" sz="3600" dirty="0">
                <a:solidFill>
                  <a:schemeClr val="accent6">
                    <a:lumMod val="50000"/>
                  </a:schemeClr>
                </a:solidFill>
                <a:latin typeface="Georgia" panose="02040502050405020303" pitchFamily="18" charset="0"/>
              </a:rPr>
              <a:t>Mt 13 distingue claramente o público ouvinte das parábolas, destacando os discípulos (Mt 10,2-4) da multidão.</a:t>
            </a:r>
          </a:p>
        </p:txBody>
      </p:sp>
      <p:sp>
        <p:nvSpPr>
          <p:cNvPr id="4" name="Espaço Reservado para Conteúdo 3"/>
          <p:cNvSpPr>
            <a:spLocks noGrp="1"/>
          </p:cNvSpPr>
          <p:nvPr>
            <p:ph sz="half" idx="2"/>
          </p:nvPr>
        </p:nvSpPr>
        <p:spPr>
          <a:xfrm>
            <a:off x="6068291" y="1634836"/>
            <a:ext cx="5403273" cy="4793673"/>
          </a:xfrm>
        </p:spPr>
        <p:txBody>
          <a:bodyPr>
            <a:normAutofit fontScale="92500" lnSpcReduction="20000"/>
          </a:bodyPr>
          <a:lstStyle/>
          <a:p>
            <a:pPr algn="just"/>
            <a:r>
              <a:rPr lang="pt-BR" dirty="0">
                <a:solidFill>
                  <a:schemeClr val="accent6">
                    <a:lumMod val="50000"/>
                  </a:schemeClr>
                </a:solidFill>
                <a:latin typeface="Georgia" panose="02040502050405020303" pitchFamily="18" charset="0"/>
              </a:rPr>
              <a:t>Em Mt 13,1-2, Jesus </a:t>
            </a:r>
            <a:r>
              <a:rPr lang="pt-BR" i="1" dirty="0">
                <a:solidFill>
                  <a:schemeClr val="accent6">
                    <a:lumMod val="50000"/>
                  </a:schemeClr>
                </a:solidFill>
                <a:latin typeface="Georgia" panose="02040502050405020303" pitchFamily="18" charset="0"/>
              </a:rPr>
              <a:t>sai de casa</a:t>
            </a:r>
            <a:r>
              <a:rPr lang="pt-BR" dirty="0">
                <a:solidFill>
                  <a:schemeClr val="accent6">
                    <a:lumMod val="50000"/>
                  </a:schemeClr>
                </a:solidFill>
                <a:latin typeface="Georgia" panose="02040502050405020303" pitchFamily="18" charset="0"/>
              </a:rPr>
              <a:t> com os discípulos para falar para uma grande multidão.</a:t>
            </a:r>
          </a:p>
          <a:p>
            <a:pPr algn="just"/>
            <a:r>
              <a:rPr lang="pt-BR" dirty="0">
                <a:solidFill>
                  <a:schemeClr val="accent6">
                    <a:lumMod val="50000"/>
                  </a:schemeClr>
                </a:solidFill>
                <a:latin typeface="Georgia" panose="02040502050405020303" pitchFamily="18" charset="0"/>
              </a:rPr>
              <a:t>Em Mt 13,36, Jesus </a:t>
            </a:r>
            <a:r>
              <a:rPr lang="pt-BR" i="1" dirty="0">
                <a:solidFill>
                  <a:schemeClr val="accent6">
                    <a:lumMod val="50000"/>
                  </a:schemeClr>
                </a:solidFill>
                <a:latin typeface="Georgia" panose="02040502050405020303" pitchFamily="18" charset="0"/>
              </a:rPr>
              <a:t>entra em casa</a:t>
            </a:r>
            <a:r>
              <a:rPr lang="pt-BR" dirty="0">
                <a:solidFill>
                  <a:schemeClr val="accent6">
                    <a:lumMod val="50000"/>
                  </a:schemeClr>
                </a:solidFill>
                <a:latin typeface="Georgia" panose="02040502050405020303" pitchFamily="18" charset="0"/>
              </a:rPr>
              <a:t>, para falar às sós com os discípulos, explicar-lhes a parábola do joio e contar-lhes outras.</a:t>
            </a:r>
          </a:p>
          <a:p>
            <a:pPr algn="just"/>
            <a:r>
              <a:rPr lang="pt-BR" dirty="0">
                <a:solidFill>
                  <a:schemeClr val="accent6">
                    <a:lumMod val="50000"/>
                  </a:schemeClr>
                </a:solidFill>
                <a:latin typeface="Georgia" panose="02040502050405020303" pitchFamily="18" charset="0"/>
              </a:rPr>
              <a:t>Em Mt 13,10-17, querem saber o porquê do falar em parábolas e ficam sabem que só eles poderão conhecer “os mistérios do Reino dos Céus. </a:t>
            </a:r>
          </a:p>
          <a:p>
            <a:pPr marL="0" indent="0" algn="just">
              <a:buNone/>
            </a:pPr>
            <a:endParaRPr lang="pt-BR" dirty="0">
              <a:solidFill>
                <a:schemeClr val="accent6">
                  <a:lumMod val="50000"/>
                </a:schemeClr>
              </a:solidFill>
              <a:latin typeface="Georgia" panose="02040502050405020303" pitchFamily="18" charset="0"/>
            </a:endParaRPr>
          </a:p>
          <a:p>
            <a:pPr marL="0" indent="0">
              <a:buNone/>
            </a:pPr>
            <a:r>
              <a:rPr lang="pt-BR" sz="2200" i="1" dirty="0">
                <a:solidFill>
                  <a:schemeClr val="accent6">
                    <a:lumMod val="50000"/>
                  </a:schemeClr>
                </a:solidFill>
                <a:latin typeface="Georgia" panose="02040502050405020303" pitchFamily="18" charset="0"/>
              </a:rPr>
              <a:t>[Vista parcial do Lago de Genesaré]</a:t>
            </a:r>
          </a:p>
        </p:txBody>
      </p:sp>
      <p:pic>
        <p:nvPicPr>
          <p:cNvPr id="2050" name="Picture 2" descr="O MAR DA GALILEIA « Visit Israel"/>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036618"/>
            <a:ext cx="5181600" cy="4100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15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628650"/>
            <a:ext cx="10515600" cy="5578186"/>
          </a:xfrm>
        </p:spPr>
        <p:txBody>
          <a:bodyPr>
            <a:normAutofit/>
          </a:bodyPr>
          <a:lstStyle/>
          <a:p>
            <a:pPr marL="0" indent="0">
              <a:buNone/>
            </a:pPr>
            <a:r>
              <a:rPr lang="pt-BR" b="1" dirty="0">
                <a:solidFill>
                  <a:srgbClr val="7030A0"/>
                </a:solidFill>
                <a:effectLst>
                  <a:outerShdw blurRad="38100" dist="38100" dir="2700000" algn="tl">
                    <a:srgbClr val="000000">
                      <a:alpha val="43137"/>
                    </a:srgbClr>
                  </a:outerShdw>
                </a:effectLst>
                <a:latin typeface="Georgia" panose="02040502050405020303" pitchFamily="18" charset="0"/>
              </a:rPr>
              <a:t>2. O lugar literário do discurso parabólico</a:t>
            </a:r>
          </a:p>
          <a:p>
            <a:pPr marL="0" indent="0">
              <a:buNone/>
            </a:pPr>
            <a:endParaRPr lang="pt-BR" b="1" dirty="0">
              <a:solidFill>
                <a:srgbClr val="7030A0"/>
              </a:solidFill>
              <a:effectLst>
                <a:outerShdw blurRad="38100" dist="38100" dir="2700000" algn="tl">
                  <a:srgbClr val="000000">
                    <a:alpha val="43137"/>
                  </a:srgbClr>
                </a:outerShdw>
              </a:effectLst>
              <a:latin typeface="Georgia" panose="02040502050405020303" pitchFamily="18" charset="0"/>
            </a:endParaRPr>
          </a:p>
          <a:p>
            <a:pPr marL="0" indent="0">
              <a:buNone/>
            </a:pPr>
            <a:r>
              <a:rPr lang="pt-BR" dirty="0">
                <a:solidFill>
                  <a:srgbClr val="7030A0"/>
                </a:solidFill>
                <a:effectLst>
                  <a:outerShdw blurRad="38100" dist="38100" dir="2700000" algn="tl">
                    <a:srgbClr val="000000">
                      <a:alpha val="43137"/>
                    </a:srgbClr>
                  </a:outerShdw>
                </a:effectLst>
                <a:latin typeface="Georgia" panose="02040502050405020303" pitchFamily="18" charset="0"/>
              </a:rPr>
              <a:t>Na estrutura concêntrica dos discursos mateano, Mt 13 ocupa o lugar central: </a:t>
            </a:r>
          </a:p>
          <a:p>
            <a:pPr marL="0" indent="0">
              <a:buNone/>
            </a:pPr>
            <a:endParaRPr lang="pt-BR" dirty="0">
              <a:solidFill>
                <a:srgbClr val="7030A0"/>
              </a:solidFill>
              <a:effectLst>
                <a:outerShdw blurRad="38100" dist="38100" dir="2700000" algn="tl">
                  <a:srgbClr val="000000">
                    <a:alpha val="43137"/>
                  </a:srgbClr>
                </a:outerShdw>
              </a:effectLst>
              <a:latin typeface="Georgia" panose="02040502050405020303" pitchFamily="18" charset="0"/>
            </a:endParaRPr>
          </a:p>
          <a:p>
            <a:pPr marL="0" indent="0">
              <a:buNone/>
            </a:pPr>
            <a:r>
              <a:rPr lang="pt-BR" b="1" dirty="0">
                <a:solidFill>
                  <a:srgbClr val="C00000"/>
                </a:solidFill>
                <a:effectLst>
                  <a:outerShdw blurRad="38100" dist="38100" dir="2700000" algn="tl">
                    <a:srgbClr val="000000">
                      <a:alpha val="43137"/>
                    </a:srgbClr>
                  </a:outerShdw>
                </a:effectLst>
                <a:latin typeface="Georgia" panose="02040502050405020303" pitchFamily="18" charset="0"/>
              </a:rPr>
              <a:t>A</a:t>
            </a:r>
            <a:r>
              <a:rPr lang="pt-BR" dirty="0">
                <a:solidFill>
                  <a:srgbClr val="7030A0"/>
                </a:solidFill>
                <a:effectLst>
                  <a:outerShdw blurRad="38100" dist="38100" dir="2700000" algn="tl">
                    <a:srgbClr val="000000">
                      <a:alpha val="43137"/>
                    </a:srgbClr>
                  </a:outerShdw>
                </a:effectLst>
                <a:latin typeface="Georgia" panose="02040502050405020303" pitchFamily="18" charset="0"/>
              </a:rPr>
              <a:t>   5-7 – discurso inaugural</a:t>
            </a:r>
          </a:p>
          <a:p>
            <a:pPr marL="0" indent="0">
              <a:buNone/>
            </a:pPr>
            <a:r>
              <a:rPr lang="pt-BR" dirty="0">
                <a:solidFill>
                  <a:srgbClr val="7030A0"/>
                </a:solidFill>
                <a:effectLst>
                  <a:outerShdw blurRad="38100" dist="38100" dir="2700000" algn="tl">
                    <a:srgbClr val="000000">
                      <a:alpha val="43137"/>
                    </a:srgbClr>
                  </a:outerShdw>
                </a:effectLst>
                <a:latin typeface="Georgia" panose="02040502050405020303" pitchFamily="18" charset="0"/>
              </a:rPr>
              <a:t>		</a:t>
            </a:r>
            <a:r>
              <a:rPr lang="pt-BR" b="1" dirty="0">
                <a:solidFill>
                  <a:srgbClr val="002060"/>
                </a:solidFill>
                <a:effectLst>
                  <a:outerShdw blurRad="38100" dist="38100" dir="2700000" algn="tl">
                    <a:srgbClr val="000000">
                      <a:alpha val="43137"/>
                    </a:srgbClr>
                  </a:outerShdw>
                </a:effectLst>
                <a:latin typeface="Georgia" panose="02040502050405020303" pitchFamily="18" charset="0"/>
              </a:rPr>
              <a:t>B</a:t>
            </a:r>
            <a:r>
              <a:rPr lang="pt-BR" dirty="0">
                <a:solidFill>
                  <a:srgbClr val="7030A0"/>
                </a:solidFill>
                <a:effectLst>
                  <a:outerShdw blurRad="38100" dist="38100" dir="2700000" algn="tl">
                    <a:srgbClr val="000000">
                      <a:alpha val="43137"/>
                    </a:srgbClr>
                  </a:outerShdw>
                </a:effectLst>
                <a:latin typeface="Georgia" panose="02040502050405020303" pitchFamily="18" charset="0"/>
              </a:rPr>
              <a:t>  10  – discurso missionário</a:t>
            </a:r>
          </a:p>
          <a:p>
            <a:pPr marL="0" indent="0">
              <a:buNone/>
            </a:pPr>
            <a:r>
              <a:rPr lang="pt-BR" dirty="0">
                <a:solidFill>
                  <a:srgbClr val="7030A0"/>
                </a:solidFill>
                <a:effectLst>
                  <a:outerShdw blurRad="38100" dist="38100" dir="2700000" algn="tl">
                    <a:srgbClr val="000000">
                      <a:alpha val="43137"/>
                    </a:srgbClr>
                  </a:outerShdw>
                </a:effectLst>
                <a:latin typeface="Georgia" panose="02040502050405020303" pitchFamily="18" charset="0"/>
              </a:rPr>
              <a:t>				</a:t>
            </a:r>
            <a:r>
              <a:rPr lang="pt-BR"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C</a:t>
            </a:r>
            <a:r>
              <a:rPr lang="pt-BR" dirty="0">
                <a:solidFill>
                  <a:srgbClr val="7030A0"/>
                </a:solidFill>
                <a:effectLst>
                  <a:outerShdw blurRad="38100" dist="38100" dir="2700000" algn="tl">
                    <a:srgbClr val="000000">
                      <a:alpha val="43137"/>
                    </a:srgbClr>
                  </a:outerShdw>
                </a:effectLst>
                <a:latin typeface="Georgia" panose="02040502050405020303" pitchFamily="18" charset="0"/>
              </a:rPr>
              <a:t>  13 – discurso parabólico</a:t>
            </a:r>
          </a:p>
          <a:p>
            <a:pPr marL="0" indent="0">
              <a:buNone/>
            </a:pPr>
            <a:r>
              <a:rPr lang="pt-BR" dirty="0">
                <a:solidFill>
                  <a:srgbClr val="7030A0"/>
                </a:solidFill>
                <a:effectLst>
                  <a:outerShdw blurRad="38100" dist="38100" dir="2700000" algn="tl">
                    <a:srgbClr val="000000">
                      <a:alpha val="43137"/>
                    </a:srgbClr>
                  </a:outerShdw>
                </a:effectLst>
                <a:latin typeface="Georgia" panose="02040502050405020303" pitchFamily="18" charset="0"/>
              </a:rPr>
              <a:t>		</a:t>
            </a:r>
            <a:r>
              <a:rPr lang="pt-BR" b="1" dirty="0">
                <a:solidFill>
                  <a:srgbClr val="002060"/>
                </a:solidFill>
                <a:effectLst>
                  <a:outerShdw blurRad="38100" dist="38100" dir="2700000" algn="tl">
                    <a:srgbClr val="000000">
                      <a:alpha val="43137"/>
                    </a:srgbClr>
                  </a:outerShdw>
                </a:effectLst>
                <a:latin typeface="Georgia" panose="02040502050405020303" pitchFamily="18" charset="0"/>
              </a:rPr>
              <a:t>B’</a:t>
            </a:r>
            <a:r>
              <a:rPr lang="pt-BR" dirty="0">
                <a:solidFill>
                  <a:srgbClr val="002060"/>
                </a:solidFill>
                <a:effectLst>
                  <a:outerShdw blurRad="38100" dist="38100" dir="2700000" algn="tl">
                    <a:srgbClr val="000000">
                      <a:alpha val="43137"/>
                    </a:srgbClr>
                  </a:outerShdw>
                </a:effectLst>
                <a:latin typeface="Georgia" panose="02040502050405020303" pitchFamily="18" charset="0"/>
              </a:rPr>
              <a:t> </a:t>
            </a:r>
            <a:r>
              <a:rPr lang="pt-BR" dirty="0">
                <a:solidFill>
                  <a:srgbClr val="7030A0"/>
                </a:solidFill>
                <a:effectLst>
                  <a:outerShdw blurRad="38100" dist="38100" dir="2700000" algn="tl">
                    <a:srgbClr val="000000">
                      <a:alpha val="43137"/>
                    </a:srgbClr>
                  </a:outerShdw>
                </a:effectLst>
                <a:latin typeface="Georgia" panose="02040502050405020303" pitchFamily="18" charset="0"/>
              </a:rPr>
              <a:t>18 – discurso eclesiástico</a:t>
            </a:r>
          </a:p>
          <a:p>
            <a:pPr marL="0" indent="0">
              <a:buNone/>
            </a:pPr>
            <a:r>
              <a:rPr lang="pt-BR" b="1" dirty="0">
                <a:solidFill>
                  <a:srgbClr val="C00000"/>
                </a:solidFill>
                <a:effectLst>
                  <a:outerShdw blurRad="38100" dist="38100" dir="2700000" algn="tl">
                    <a:srgbClr val="000000">
                      <a:alpha val="43137"/>
                    </a:srgbClr>
                  </a:outerShdw>
                </a:effectLst>
                <a:latin typeface="Georgia" panose="02040502050405020303" pitchFamily="18" charset="0"/>
              </a:rPr>
              <a:t>A’</a:t>
            </a:r>
            <a:r>
              <a:rPr lang="pt-BR" dirty="0">
                <a:solidFill>
                  <a:srgbClr val="7030A0"/>
                </a:solidFill>
                <a:effectLst>
                  <a:outerShdw blurRad="38100" dist="38100" dir="2700000" algn="tl">
                    <a:srgbClr val="000000">
                      <a:alpha val="43137"/>
                    </a:srgbClr>
                  </a:outerShdw>
                </a:effectLst>
                <a:latin typeface="Georgia" panose="02040502050405020303" pitchFamily="18" charset="0"/>
              </a:rPr>
              <a:t> 24-25 – discurso escatológico</a:t>
            </a:r>
          </a:p>
          <a:p>
            <a:pPr marL="0" indent="0">
              <a:buNone/>
            </a:pPr>
            <a:endParaRPr lang="pt-BR" dirty="0">
              <a:solidFill>
                <a:srgbClr val="7030A0"/>
              </a:solidFill>
            </a:endParaRPr>
          </a:p>
        </p:txBody>
      </p:sp>
    </p:spTree>
    <p:extLst>
      <p:ext uri="{BB962C8B-B14F-4D97-AF65-F5344CB8AC3E}">
        <p14:creationId xmlns:p14="http://schemas.microsoft.com/office/powerpoint/2010/main" val="2753971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914400" y="554182"/>
            <a:ext cx="4835236" cy="5622781"/>
          </a:xfrm>
        </p:spPr>
        <p:txBody>
          <a:bodyPr>
            <a:normAutofit fontScale="92500" lnSpcReduction="10000"/>
          </a:bodyPr>
          <a:lstStyle/>
          <a:p>
            <a:pPr algn="just"/>
            <a:r>
              <a:rPr lang="pt-BR" sz="3200" dirty="0">
                <a:solidFill>
                  <a:schemeClr val="accent6">
                    <a:lumMod val="50000"/>
                  </a:schemeClr>
                </a:solidFill>
                <a:latin typeface="Georgia" panose="02040502050405020303" pitchFamily="18" charset="0"/>
              </a:rPr>
              <a:t>O discurso comporta 7  parábolas centradas em torno do conhecimento "dos mistérios do Reino dos Céus" (Mt 13,11). Trata-se de uma chave de interpretação da ação de Jesus e do destino do Reino. Assim, os discípulos poderão compreender o que está para acontecer.</a:t>
            </a:r>
          </a:p>
        </p:txBody>
      </p:sp>
      <p:sp>
        <p:nvSpPr>
          <p:cNvPr id="4" name="Espaço Reservado para Conteúdo 3"/>
          <p:cNvSpPr>
            <a:spLocks noGrp="1"/>
          </p:cNvSpPr>
          <p:nvPr>
            <p:ph sz="half" idx="2"/>
          </p:nvPr>
        </p:nvSpPr>
        <p:spPr>
          <a:xfrm>
            <a:off x="6248400" y="609601"/>
            <a:ext cx="5264726" cy="5237018"/>
          </a:xfrm>
          <a:ln w="28575">
            <a:solidFill>
              <a:srgbClr val="C00000"/>
            </a:solidFill>
          </a:ln>
        </p:spPr>
        <p:txBody>
          <a:bodyPr>
            <a:normAutofit fontScale="92500" lnSpcReduction="10000"/>
          </a:bodyPr>
          <a:lstStyle/>
          <a:p>
            <a:pPr marL="514350" indent="-514350">
              <a:buAutoNum type="arabicPeriod"/>
            </a:pPr>
            <a:r>
              <a:rPr lang="pt-BR" dirty="0">
                <a:solidFill>
                  <a:schemeClr val="accent6">
                    <a:lumMod val="50000"/>
                  </a:schemeClr>
                </a:solidFill>
                <a:latin typeface="Georgia" panose="02040502050405020303" pitchFamily="18" charset="0"/>
              </a:rPr>
              <a:t>Mt 13,3b-9 – parábola do semeador</a:t>
            </a:r>
          </a:p>
          <a:p>
            <a:pPr marL="514350" indent="-514350">
              <a:buAutoNum type="arabicPeriod"/>
            </a:pPr>
            <a:r>
              <a:rPr lang="pt-BR" dirty="0">
                <a:solidFill>
                  <a:schemeClr val="accent6">
                    <a:lumMod val="50000"/>
                  </a:schemeClr>
                </a:solidFill>
                <a:latin typeface="Georgia" panose="02040502050405020303" pitchFamily="18" charset="0"/>
              </a:rPr>
              <a:t>Mt 13,24-30 – parábola do trigo e do joio</a:t>
            </a:r>
          </a:p>
          <a:p>
            <a:pPr marL="514350" indent="-514350">
              <a:buAutoNum type="arabicPeriod"/>
            </a:pPr>
            <a:r>
              <a:rPr lang="pt-BR" dirty="0">
                <a:solidFill>
                  <a:schemeClr val="accent6">
                    <a:lumMod val="50000"/>
                  </a:schemeClr>
                </a:solidFill>
                <a:latin typeface="Georgia" panose="02040502050405020303" pitchFamily="18" charset="0"/>
              </a:rPr>
              <a:t>Mt 13,31 – parábola do grão de mostarda</a:t>
            </a:r>
          </a:p>
          <a:p>
            <a:pPr marL="514350" indent="-514350">
              <a:buAutoNum type="arabicPeriod"/>
            </a:pPr>
            <a:r>
              <a:rPr lang="pt-BR" dirty="0">
                <a:solidFill>
                  <a:schemeClr val="accent6">
                    <a:lumMod val="50000"/>
                  </a:schemeClr>
                </a:solidFill>
                <a:latin typeface="Georgia" panose="02040502050405020303" pitchFamily="18" charset="0"/>
              </a:rPr>
              <a:t>Mt 13,33 – parábola do fermento</a:t>
            </a:r>
          </a:p>
          <a:p>
            <a:pPr marL="514350" indent="-514350">
              <a:buAutoNum type="arabicPeriod"/>
            </a:pPr>
            <a:r>
              <a:rPr lang="pt-BR" dirty="0">
                <a:solidFill>
                  <a:schemeClr val="accent6">
                    <a:lumMod val="50000"/>
                  </a:schemeClr>
                </a:solidFill>
                <a:latin typeface="Georgia" panose="02040502050405020303" pitchFamily="18" charset="0"/>
              </a:rPr>
              <a:t>Mt 13,44 – parábola do tesouro</a:t>
            </a:r>
          </a:p>
          <a:p>
            <a:pPr marL="514350" indent="-514350">
              <a:buAutoNum type="arabicPeriod"/>
            </a:pPr>
            <a:r>
              <a:rPr lang="pt-BR" dirty="0">
                <a:solidFill>
                  <a:schemeClr val="accent6">
                    <a:lumMod val="50000"/>
                  </a:schemeClr>
                </a:solidFill>
                <a:latin typeface="Georgia" panose="02040502050405020303" pitchFamily="18" charset="0"/>
              </a:rPr>
              <a:t>Mt 13,45-46 – parábola da pérola preciosa</a:t>
            </a:r>
          </a:p>
          <a:p>
            <a:pPr marL="514350" indent="-514350">
              <a:buAutoNum type="arabicPeriod"/>
            </a:pPr>
            <a:r>
              <a:rPr lang="pt-BR" dirty="0">
                <a:solidFill>
                  <a:schemeClr val="accent6">
                    <a:lumMod val="50000"/>
                  </a:schemeClr>
                </a:solidFill>
                <a:latin typeface="Georgia" panose="02040502050405020303" pitchFamily="18" charset="0"/>
              </a:rPr>
              <a:t>Mt 13,47-50 – parábola da rede</a:t>
            </a:r>
          </a:p>
        </p:txBody>
      </p:sp>
    </p:spTree>
    <p:extLst>
      <p:ext uri="{BB962C8B-B14F-4D97-AF65-F5344CB8AC3E}">
        <p14:creationId xmlns:p14="http://schemas.microsoft.com/office/powerpoint/2010/main" val="354185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42109" y="762000"/>
            <a:ext cx="10404764" cy="5414963"/>
          </a:xfrm>
        </p:spPr>
        <p:txBody>
          <a:bodyPr/>
          <a:lstStyle/>
          <a:p>
            <a:pPr marL="0" indent="0">
              <a:buNone/>
            </a:pPr>
            <a:r>
              <a:rPr lang="pt-PT" sz="3400" b="1" i="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3. As fontes do discurso parabólico</a:t>
            </a:r>
            <a:endParaRPr lang="pt-BR" sz="3400" b="1"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marL="0" indent="0">
              <a:buNone/>
            </a:pPr>
            <a:endParaRPr lang="pt-BR" dirty="0">
              <a:solidFill>
                <a:schemeClr val="accent6">
                  <a:lumMod val="50000"/>
                </a:schemeClr>
              </a:solidFill>
              <a:effectLst>
                <a:outerShdw blurRad="38100" dist="38100" dir="2700000" algn="tl">
                  <a:srgbClr val="000000">
                    <a:alpha val="43137"/>
                  </a:srgbClr>
                </a:outerShdw>
              </a:effectLst>
            </a:endParaRPr>
          </a:p>
          <a:p>
            <a:pPr marL="0" indent="0" algn="just">
              <a:buNone/>
            </a:pPr>
            <a:r>
              <a:rPr lang="pt-PT"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Das 7 parábolas:</a:t>
            </a:r>
            <a:endParaRPr lang="pt-BR"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lvl="0" algn="just"/>
            <a:r>
              <a:rPr lang="pt-PT"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2 provém da fonte Mc (semeador, grão de mostarda);</a:t>
            </a:r>
            <a:endParaRPr lang="pt-BR"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lvl="0" algn="just"/>
            <a:r>
              <a:rPr lang="pt-PT"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1 provém da fonte Q (fermento na massa); </a:t>
            </a:r>
            <a:endParaRPr lang="pt-BR"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a:p>
            <a:pPr lvl="0" algn="just"/>
            <a:r>
              <a:rPr lang="pt-PT"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rPr>
              <a:t>4 são próprias de Mt (trigo e joio, tesouro escondido, pérola preciosa, rede).</a:t>
            </a:r>
            <a:endParaRPr lang="pt-BR" sz="3400" dirty="0">
              <a:solidFill>
                <a:schemeClr val="accent6">
                  <a:lumMod val="50000"/>
                </a:schemeClr>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209820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775855"/>
            <a:ext cx="9940636" cy="5527963"/>
          </a:xfrm>
        </p:spPr>
        <p:txBody>
          <a:bodyPr>
            <a:normAutofit/>
          </a:bodyPr>
          <a:lstStyle/>
          <a:p>
            <a:pPr marL="0" indent="0">
              <a:buNone/>
            </a:pPr>
            <a:r>
              <a:rPr lang="pt-PT" b="1" i="1" dirty="0">
                <a:solidFill>
                  <a:srgbClr val="7030A0"/>
                </a:solidFill>
                <a:latin typeface="Georgia" panose="02040502050405020303" pitchFamily="18" charset="0"/>
              </a:rPr>
              <a:t>4. </a:t>
            </a:r>
            <a:r>
              <a:rPr lang="pt-PT" b="1" i="1" dirty="0">
                <a:solidFill>
                  <a:schemeClr val="accent6">
                    <a:lumMod val="50000"/>
                  </a:schemeClr>
                </a:solidFill>
                <a:latin typeface="Georgia" panose="02040502050405020303" pitchFamily="18" charset="0"/>
              </a:rPr>
              <a:t>Uma chave de interpretação do conjunto</a:t>
            </a:r>
            <a:endParaRPr lang="pt-BR" b="1" dirty="0">
              <a:solidFill>
                <a:schemeClr val="accent6">
                  <a:lumMod val="50000"/>
                </a:schemeClr>
              </a:solidFill>
              <a:latin typeface="Georgia" panose="02040502050405020303" pitchFamily="18" charset="0"/>
            </a:endParaRPr>
          </a:p>
          <a:p>
            <a:pPr marL="0" indent="0">
              <a:buNone/>
            </a:pPr>
            <a:endParaRPr lang="pt-BR" dirty="0">
              <a:solidFill>
                <a:schemeClr val="accent6">
                  <a:lumMod val="50000"/>
                </a:schemeClr>
              </a:solidFill>
            </a:endParaRPr>
          </a:p>
          <a:p>
            <a:pPr algn="just">
              <a:lnSpc>
                <a:spcPts val="3400"/>
              </a:lnSpc>
              <a:spcBef>
                <a:spcPts val="0"/>
              </a:spcBef>
            </a:pPr>
            <a:r>
              <a:rPr lang="pt-PT" sz="3000" dirty="0">
                <a:solidFill>
                  <a:schemeClr val="accent6">
                    <a:lumMod val="50000"/>
                  </a:schemeClr>
                </a:solidFill>
                <a:latin typeface="Georgia" panose="02040502050405020303" pitchFamily="18" charset="0"/>
              </a:rPr>
              <a:t>Mt 12,46-50 e 13,53-58 formam uma inclusão e oferecem  uma chave de interpretação Mt 13. As perícopes falam das relações interpessoais entre Jesus e "sua mãe e seus irmãos" e Jesus e seus conterrâneos de Nazaré. </a:t>
            </a:r>
          </a:p>
          <a:p>
            <a:pPr marL="0" indent="0" algn="just">
              <a:lnSpc>
                <a:spcPts val="3400"/>
              </a:lnSpc>
              <a:spcBef>
                <a:spcPts val="0"/>
              </a:spcBef>
              <a:buNone/>
            </a:pPr>
            <a:endParaRPr lang="pt-PT" sz="3000" dirty="0">
              <a:solidFill>
                <a:schemeClr val="accent6">
                  <a:lumMod val="50000"/>
                </a:schemeClr>
              </a:solidFill>
              <a:latin typeface="Georgia" panose="02040502050405020303" pitchFamily="18" charset="0"/>
            </a:endParaRPr>
          </a:p>
          <a:p>
            <a:pPr algn="just">
              <a:lnSpc>
                <a:spcPts val="3400"/>
              </a:lnSpc>
              <a:spcBef>
                <a:spcPts val="0"/>
              </a:spcBef>
            </a:pPr>
            <a:r>
              <a:rPr lang="pt-PT" sz="3000" dirty="0">
                <a:solidFill>
                  <a:schemeClr val="accent6">
                    <a:lumMod val="50000"/>
                  </a:schemeClr>
                </a:solidFill>
                <a:latin typeface="Georgia" panose="02040502050405020303" pitchFamily="18" charset="0"/>
              </a:rPr>
              <a:t>Neste caso, a finalidade do discurso seria a de revelar a verdadeira parentela de Jesus: quem é a comunidade em que o Reino produz seus frutos?</a:t>
            </a:r>
            <a:endParaRPr lang="pt-BR" sz="3000" dirty="0">
              <a:solidFill>
                <a:schemeClr val="accent6">
                  <a:lumMod val="50000"/>
                </a:schemeClr>
              </a:solidFill>
              <a:latin typeface="Georgia" panose="02040502050405020303" pitchFamily="18" charset="0"/>
            </a:endParaRPr>
          </a:p>
          <a:p>
            <a:pPr marL="0" indent="0" algn="just">
              <a:lnSpc>
                <a:spcPts val="3400"/>
              </a:lnSpc>
              <a:spcBef>
                <a:spcPts val="0"/>
              </a:spcBef>
              <a:buNone/>
            </a:pPr>
            <a:endParaRPr lang="pt-BR" sz="3000" dirty="0">
              <a:solidFill>
                <a:srgbClr val="7030A0"/>
              </a:solidFill>
              <a:latin typeface="Georgia" panose="02040502050405020303" pitchFamily="18" charset="0"/>
            </a:endParaRPr>
          </a:p>
        </p:txBody>
      </p:sp>
    </p:spTree>
    <p:extLst>
      <p:ext uri="{BB962C8B-B14F-4D97-AF65-F5344CB8AC3E}">
        <p14:creationId xmlns:p14="http://schemas.microsoft.com/office/powerpoint/2010/main" val="183249701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1966</Words>
  <Application>Microsoft Office PowerPoint</Application>
  <PresentationFormat>Widescreen</PresentationFormat>
  <Paragraphs>132</Paragraphs>
  <Slides>29</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29</vt:i4>
      </vt:variant>
    </vt:vector>
  </HeadingPairs>
  <TitlesOfParts>
    <vt:vector size="35" baseType="lpstr">
      <vt:lpstr>Arial</vt:lpstr>
      <vt:lpstr>Calibri</vt:lpstr>
      <vt:lpstr>Calibri Light</vt:lpstr>
      <vt:lpstr>Georgia</vt:lpstr>
      <vt:lpstr>Palatino Linotype</vt:lpstr>
      <vt:lpstr>Tema do Office</vt:lpstr>
      <vt:lpstr>Cristologia em contexto de conflito: Jesus Cristo no Evangelho segundo Mateus</vt:lpstr>
      <vt:lpstr>Apresentação do PowerPoint</vt:lpstr>
      <vt:lpstr>Esquema</vt:lpstr>
      <vt:lpstr>Apresentação do PowerPoint</vt:lpstr>
      <vt:lpstr>Mt 13 distingue claramente o público ouvinte das parábolas, destacando os discípulos (Mt 10,2-4) da multidão.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Parábola do Semeador</vt:lpstr>
      <vt:lpstr>Parábola do Trigo e do Joio</vt:lpstr>
      <vt:lpstr>Parábola do Grão de Mostarda</vt:lpstr>
      <vt:lpstr>Parábola do Fermento</vt:lpstr>
      <vt:lpstr>A Parábola do Tesouro</vt:lpstr>
      <vt:lpstr>A Parábola da Pérola</vt:lpstr>
      <vt:lpstr>Parábola da Rede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Dell</cp:lastModifiedBy>
  <cp:revision>35</cp:revision>
  <dcterms:created xsi:type="dcterms:W3CDTF">2021-02-02T13:58:58Z</dcterms:created>
  <dcterms:modified xsi:type="dcterms:W3CDTF">2023-09-28T20:06:30Z</dcterms:modified>
</cp:coreProperties>
</file>