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76" r:id="rId7"/>
    <p:sldId id="261" r:id="rId8"/>
    <p:sldId id="289" r:id="rId9"/>
    <p:sldId id="263" r:id="rId10"/>
    <p:sldId id="264" r:id="rId11"/>
    <p:sldId id="290" r:id="rId12"/>
    <p:sldId id="277" r:id="rId13"/>
    <p:sldId id="265" r:id="rId14"/>
    <p:sldId id="266" r:id="rId15"/>
    <p:sldId id="267" r:id="rId16"/>
    <p:sldId id="268" r:id="rId17"/>
    <p:sldId id="278" r:id="rId18"/>
    <p:sldId id="287" r:id="rId19"/>
    <p:sldId id="270" r:id="rId20"/>
    <p:sldId id="288" r:id="rId21"/>
    <p:sldId id="271" r:id="rId22"/>
    <p:sldId id="272" r:id="rId23"/>
    <p:sldId id="273" r:id="rId24"/>
    <p:sldId id="274" r:id="rId25"/>
    <p:sldId id="275" r:id="rId26"/>
    <p:sldId id="284" r:id="rId27"/>
    <p:sldId id="279" r:id="rId28"/>
    <p:sldId id="280" r:id="rId29"/>
    <p:sldId id="281" r:id="rId30"/>
    <p:sldId id="285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351B0A-CFC5-4851-BD32-6199F4431F07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DF64BB07-D02E-4ED3-A7C3-B2D83894AA3A}">
      <dgm:prSet phldrT="[Texto]"/>
      <dgm:spPr>
        <a:solidFill>
          <a:srgbClr val="00B050"/>
        </a:solidFill>
        <a:ln>
          <a:solidFill>
            <a:srgbClr val="00B0F0"/>
          </a:solidFill>
        </a:ln>
      </dgm:spPr>
      <dgm:t>
        <a:bodyPr/>
        <a:lstStyle/>
        <a:p>
          <a:r>
            <a:rPr lang="pt-BR" dirty="0">
              <a:latin typeface="Constantia" panose="02030602050306030303" pitchFamily="18" charset="0"/>
            </a:rPr>
            <a:t>filiação</a:t>
          </a:r>
        </a:p>
      </dgm:t>
    </dgm:pt>
    <dgm:pt modelId="{B34A355C-A59F-4225-9A32-13CB025C9F7B}" type="parTrans" cxnId="{DB2DD5D7-DDA1-481C-8F2E-5FDDC4F6CED5}">
      <dgm:prSet/>
      <dgm:spPr/>
      <dgm:t>
        <a:bodyPr/>
        <a:lstStyle/>
        <a:p>
          <a:endParaRPr lang="pt-BR"/>
        </a:p>
      </dgm:t>
    </dgm:pt>
    <dgm:pt modelId="{2A080D1F-528D-4956-B778-22B1BCA71CFB}" type="sibTrans" cxnId="{DB2DD5D7-DDA1-481C-8F2E-5FDDC4F6CED5}">
      <dgm:prSet/>
      <dgm:spPr/>
      <dgm:t>
        <a:bodyPr/>
        <a:lstStyle/>
        <a:p>
          <a:endParaRPr lang="pt-BR"/>
        </a:p>
      </dgm:t>
    </dgm:pt>
    <dgm:pt modelId="{60B55932-D0E2-4F4B-A1F0-CB1DD6CBC856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dirty="0">
              <a:latin typeface="Constantia" panose="02030602050306030303" pitchFamily="18" charset="0"/>
            </a:rPr>
            <a:t>fraternidade</a:t>
          </a:r>
        </a:p>
      </dgm:t>
    </dgm:pt>
    <dgm:pt modelId="{489D8809-B682-40A0-90BA-1FDDE0AD5F4A}" type="parTrans" cxnId="{AADC979B-6DB2-430B-91D3-4A27E74344AF}">
      <dgm:prSet/>
      <dgm:spPr/>
      <dgm:t>
        <a:bodyPr/>
        <a:lstStyle/>
        <a:p>
          <a:endParaRPr lang="pt-BR"/>
        </a:p>
      </dgm:t>
    </dgm:pt>
    <dgm:pt modelId="{C71BA600-D9F8-4A70-A7BE-F8F31AEA3429}" type="sibTrans" cxnId="{AADC979B-6DB2-430B-91D3-4A27E74344AF}">
      <dgm:prSet/>
      <dgm:spPr/>
      <dgm:t>
        <a:bodyPr/>
        <a:lstStyle/>
        <a:p>
          <a:endParaRPr lang="pt-BR"/>
        </a:p>
      </dgm:t>
    </dgm:pt>
    <dgm:pt modelId="{33005087-3461-4B4C-BA33-ED184EF6FDB7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>
              <a:latin typeface="Constantia" panose="02030602050306030303" pitchFamily="18" charset="0"/>
            </a:rPr>
            <a:t>paternidade</a:t>
          </a:r>
        </a:p>
      </dgm:t>
    </dgm:pt>
    <dgm:pt modelId="{2A6D5098-2AC1-42CD-B63F-62DF5A586CF9}" type="parTrans" cxnId="{C09646BF-C158-4880-94C6-6C28F8AE37C5}">
      <dgm:prSet/>
      <dgm:spPr/>
      <dgm:t>
        <a:bodyPr/>
        <a:lstStyle/>
        <a:p>
          <a:endParaRPr lang="pt-BR"/>
        </a:p>
      </dgm:t>
    </dgm:pt>
    <dgm:pt modelId="{7ADE8BB8-9E64-4B02-B9B7-861366037F6F}" type="sibTrans" cxnId="{C09646BF-C158-4880-94C6-6C28F8AE37C5}">
      <dgm:prSet/>
      <dgm:spPr/>
      <dgm:t>
        <a:bodyPr/>
        <a:lstStyle/>
        <a:p>
          <a:endParaRPr lang="pt-BR"/>
        </a:p>
      </dgm:t>
    </dgm:pt>
    <dgm:pt modelId="{0AFCBF90-5052-41D9-AB7B-F8EB238B1A75}" type="pres">
      <dgm:prSet presAssocID="{6E351B0A-CFC5-4851-BD32-6199F4431F07}" presName="compositeShape" presStyleCnt="0">
        <dgm:presLayoutVars>
          <dgm:chMax val="7"/>
          <dgm:dir/>
          <dgm:resizeHandles val="exact"/>
        </dgm:presLayoutVars>
      </dgm:prSet>
      <dgm:spPr/>
    </dgm:pt>
    <dgm:pt modelId="{93EACCC1-F1EE-4372-8112-88E85A745D40}" type="pres">
      <dgm:prSet presAssocID="{6E351B0A-CFC5-4851-BD32-6199F4431F07}" presName="wedge1" presStyleLbl="node1" presStyleIdx="0" presStyleCnt="3"/>
      <dgm:spPr/>
      <dgm:t>
        <a:bodyPr/>
        <a:lstStyle/>
        <a:p>
          <a:endParaRPr lang="pt-BR"/>
        </a:p>
      </dgm:t>
    </dgm:pt>
    <dgm:pt modelId="{37FD07A5-1938-440A-92B7-5BF3606B010F}" type="pres">
      <dgm:prSet presAssocID="{6E351B0A-CFC5-4851-BD32-6199F4431F07}" presName="dummy1a" presStyleCnt="0"/>
      <dgm:spPr/>
    </dgm:pt>
    <dgm:pt modelId="{0571120D-A2C2-43CC-AE5B-B9402D0E7C8C}" type="pres">
      <dgm:prSet presAssocID="{6E351B0A-CFC5-4851-BD32-6199F4431F07}" presName="dummy1b" presStyleCnt="0"/>
      <dgm:spPr/>
    </dgm:pt>
    <dgm:pt modelId="{4D7F5E60-648B-4EBC-A25F-9F3FB93AA5AC}" type="pres">
      <dgm:prSet presAssocID="{6E351B0A-CFC5-4851-BD32-6199F4431F0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B70057-DE8B-40E4-B65C-4B252669B4E2}" type="pres">
      <dgm:prSet presAssocID="{6E351B0A-CFC5-4851-BD32-6199F4431F07}" presName="wedge2" presStyleLbl="node1" presStyleIdx="1" presStyleCnt="3"/>
      <dgm:spPr/>
      <dgm:t>
        <a:bodyPr/>
        <a:lstStyle/>
        <a:p>
          <a:endParaRPr lang="pt-BR"/>
        </a:p>
      </dgm:t>
    </dgm:pt>
    <dgm:pt modelId="{92D8C550-080A-4CE0-8C8E-B30763C011C3}" type="pres">
      <dgm:prSet presAssocID="{6E351B0A-CFC5-4851-BD32-6199F4431F07}" presName="dummy2a" presStyleCnt="0"/>
      <dgm:spPr/>
    </dgm:pt>
    <dgm:pt modelId="{22A3547A-46D3-4977-8FFB-87296E3BA316}" type="pres">
      <dgm:prSet presAssocID="{6E351B0A-CFC5-4851-BD32-6199F4431F07}" presName="dummy2b" presStyleCnt="0"/>
      <dgm:spPr/>
    </dgm:pt>
    <dgm:pt modelId="{04EC27C9-AE57-4F88-B1E4-4E808560B12F}" type="pres">
      <dgm:prSet presAssocID="{6E351B0A-CFC5-4851-BD32-6199F4431F0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23CD9EF-C192-48B8-AC2F-F1E9863E3CA3}" type="pres">
      <dgm:prSet presAssocID="{6E351B0A-CFC5-4851-BD32-6199F4431F07}" presName="wedge3" presStyleLbl="node1" presStyleIdx="2" presStyleCnt="3" custScaleY="103756"/>
      <dgm:spPr/>
      <dgm:t>
        <a:bodyPr/>
        <a:lstStyle/>
        <a:p>
          <a:endParaRPr lang="pt-BR"/>
        </a:p>
      </dgm:t>
    </dgm:pt>
    <dgm:pt modelId="{D235E52A-087C-4DE5-8997-9D3F05190570}" type="pres">
      <dgm:prSet presAssocID="{6E351B0A-CFC5-4851-BD32-6199F4431F07}" presName="dummy3a" presStyleCnt="0"/>
      <dgm:spPr/>
    </dgm:pt>
    <dgm:pt modelId="{61B2BD94-01D2-4886-808B-FA220670A8C5}" type="pres">
      <dgm:prSet presAssocID="{6E351B0A-CFC5-4851-BD32-6199F4431F07}" presName="dummy3b" presStyleCnt="0"/>
      <dgm:spPr/>
    </dgm:pt>
    <dgm:pt modelId="{C8A28BEF-733B-41A6-869C-2BA4DF8BB971}" type="pres">
      <dgm:prSet presAssocID="{6E351B0A-CFC5-4851-BD32-6199F4431F0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07B591-D5FC-4D98-BAC9-32B2B91EB5EF}" type="pres">
      <dgm:prSet presAssocID="{2A080D1F-528D-4956-B778-22B1BCA71CFB}" presName="arrowWedge1" presStyleLbl="fgSibTrans2D1" presStyleIdx="0" presStyleCnt="3"/>
      <dgm:spPr/>
    </dgm:pt>
    <dgm:pt modelId="{BBC94836-84CD-4147-9353-D161266CDD52}" type="pres">
      <dgm:prSet presAssocID="{C71BA600-D9F8-4A70-A7BE-F8F31AEA3429}" presName="arrowWedge2" presStyleLbl="fgSibTrans2D1" presStyleIdx="1" presStyleCnt="3"/>
      <dgm:spPr/>
    </dgm:pt>
    <dgm:pt modelId="{BDCC9F17-42EC-424D-B350-4BBEFECCEDC4}" type="pres">
      <dgm:prSet presAssocID="{7ADE8BB8-9E64-4B02-B9B7-861366037F6F}" presName="arrowWedge3" presStyleLbl="fgSibTrans2D1" presStyleIdx="2" presStyleCnt="3"/>
      <dgm:spPr/>
    </dgm:pt>
  </dgm:ptLst>
  <dgm:cxnLst>
    <dgm:cxn modelId="{8DFEA465-BA5B-4045-B2D2-C717C638827E}" type="presOf" srcId="{60B55932-D0E2-4F4B-A1F0-CB1DD6CBC856}" destId="{FFB70057-DE8B-40E4-B65C-4B252669B4E2}" srcOrd="0" destOrd="0" presId="urn:microsoft.com/office/officeart/2005/8/layout/cycle8"/>
    <dgm:cxn modelId="{0884AEF4-E449-4FD2-B15F-D254BC4CFAD7}" type="presOf" srcId="{33005087-3461-4B4C-BA33-ED184EF6FDB7}" destId="{B23CD9EF-C192-48B8-AC2F-F1E9863E3CA3}" srcOrd="0" destOrd="0" presId="urn:microsoft.com/office/officeart/2005/8/layout/cycle8"/>
    <dgm:cxn modelId="{AADC979B-6DB2-430B-91D3-4A27E74344AF}" srcId="{6E351B0A-CFC5-4851-BD32-6199F4431F07}" destId="{60B55932-D0E2-4F4B-A1F0-CB1DD6CBC856}" srcOrd="1" destOrd="0" parTransId="{489D8809-B682-40A0-90BA-1FDDE0AD5F4A}" sibTransId="{C71BA600-D9F8-4A70-A7BE-F8F31AEA3429}"/>
    <dgm:cxn modelId="{B13A4736-5DDD-4FCF-AD6C-F05D7415EBCE}" type="presOf" srcId="{DF64BB07-D02E-4ED3-A7C3-B2D83894AA3A}" destId="{93EACCC1-F1EE-4372-8112-88E85A745D40}" srcOrd="0" destOrd="0" presId="urn:microsoft.com/office/officeart/2005/8/layout/cycle8"/>
    <dgm:cxn modelId="{C09646BF-C158-4880-94C6-6C28F8AE37C5}" srcId="{6E351B0A-CFC5-4851-BD32-6199F4431F07}" destId="{33005087-3461-4B4C-BA33-ED184EF6FDB7}" srcOrd="2" destOrd="0" parTransId="{2A6D5098-2AC1-42CD-B63F-62DF5A586CF9}" sibTransId="{7ADE8BB8-9E64-4B02-B9B7-861366037F6F}"/>
    <dgm:cxn modelId="{F238955E-6619-421B-AE6D-B73953C54DBD}" type="presOf" srcId="{6E351B0A-CFC5-4851-BD32-6199F4431F07}" destId="{0AFCBF90-5052-41D9-AB7B-F8EB238B1A75}" srcOrd="0" destOrd="0" presId="urn:microsoft.com/office/officeart/2005/8/layout/cycle8"/>
    <dgm:cxn modelId="{DB2DD5D7-DDA1-481C-8F2E-5FDDC4F6CED5}" srcId="{6E351B0A-CFC5-4851-BD32-6199F4431F07}" destId="{DF64BB07-D02E-4ED3-A7C3-B2D83894AA3A}" srcOrd="0" destOrd="0" parTransId="{B34A355C-A59F-4225-9A32-13CB025C9F7B}" sibTransId="{2A080D1F-528D-4956-B778-22B1BCA71CFB}"/>
    <dgm:cxn modelId="{B956326B-C4EB-4E3C-9617-942EE63709E7}" type="presOf" srcId="{33005087-3461-4B4C-BA33-ED184EF6FDB7}" destId="{C8A28BEF-733B-41A6-869C-2BA4DF8BB971}" srcOrd="1" destOrd="0" presId="urn:microsoft.com/office/officeart/2005/8/layout/cycle8"/>
    <dgm:cxn modelId="{82C31CDD-9EC3-44B6-9FFE-2240E9DF4F72}" type="presOf" srcId="{60B55932-D0E2-4F4B-A1F0-CB1DD6CBC856}" destId="{04EC27C9-AE57-4F88-B1E4-4E808560B12F}" srcOrd="1" destOrd="0" presId="urn:microsoft.com/office/officeart/2005/8/layout/cycle8"/>
    <dgm:cxn modelId="{73A1C566-C34C-44AB-B176-E709A2CCFAAF}" type="presOf" srcId="{DF64BB07-D02E-4ED3-A7C3-B2D83894AA3A}" destId="{4D7F5E60-648B-4EBC-A25F-9F3FB93AA5AC}" srcOrd="1" destOrd="0" presId="urn:microsoft.com/office/officeart/2005/8/layout/cycle8"/>
    <dgm:cxn modelId="{B4BE83F1-FA9D-4CEC-8016-824138518543}" type="presParOf" srcId="{0AFCBF90-5052-41D9-AB7B-F8EB238B1A75}" destId="{93EACCC1-F1EE-4372-8112-88E85A745D40}" srcOrd="0" destOrd="0" presId="urn:microsoft.com/office/officeart/2005/8/layout/cycle8"/>
    <dgm:cxn modelId="{621823FF-FC34-4CB6-BDE7-C13C88BF3C59}" type="presParOf" srcId="{0AFCBF90-5052-41D9-AB7B-F8EB238B1A75}" destId="{37FD07A5-1938-440A-92B7-5BF3606B010F}" srcOrd="1" destOrd="0" presId="urn:microsoft.com/office/officeart/2005/8/layout/cycle8"/>
    <dgm:cxn modelId="{A566A441-206A-466E-A43E-A8113932D325}" type="presParOf" srcId="{0AFCBF90-5052-41D9-AB7B-F8EB238B1A75}" destId="{0571120D-A2C2-43CC-AE5B-B9402D0E7C8C}" srcOrd="2" destOrd="0" presId="urn:microsoft.com/office/officeart/2005/8/layout/cycle8"/>
    <dgm:cxn modelId="{5BF44F23-4CAD-4E5F-B55A-C8C5B2AB7072}" type="presParOf" srcId="{0AFCBF90-5052-41D9-AB7B-F8EB238B1A75}" destId="{4D7F5E60-648B-4EBC-A25F-9F3FB93AA5AC}" srcOrd="3" destOrd="0" presId="urn:microsoft.com/office/officeart/2005/8/layout/cycle8"/>
    <dgm:cxn modelId="{B03C80B8-FD8F-45CF-B6AB-3BC623DF9ACB}" type="presParOf" srcId="{0AFCBF90-5052-41D9-AB7B-F8EB238B1A75}" destId="{FFB70057-DE8B-40E4-B65C-4B252669B4E2}" srcOrd="4" destOrd="0" presId="urn:microsoft.com/office/officeart/2005/8/layout/cycle8"/>
    <dgm:cxn modelId="{94FE2AA2-945B-4480-B732-7E3651F5D944}" type="presParOf" srcId="{0AFCBF90-5052-41D9-AB7B-F8EB238B1A75}" destId="{92D8C550-080A-4CE0-8C8E-B30763C011C3}" srcOrd="5" destOrd="0" presId="urn:microsoft.com/office/officeart/2005/8/layout/cycle8"/>
    <dgm:cxn modelId="{88E48D64-9793-42D5-9519-013E2A8F3134}" type="presParOf" srcId="{0AFCBF90-5052-41D9-AB7B-F8EB238B1A75}" destId="{22A3547A-46D3-4977-8FFB-87296E3BA316}" srcOrd="6" destOrd="0" presId="urn:microsoft.com/office/officeart/2005/8/layout/cycle8"/>
    <dgm:cxn modelId="{C229B939-3221-477C-B2C3-D6AAB85957AB}" type="presParOf" srcId="{0AFCBF90-5052-41D9-AB7B-F8EB238B1A75}" destId="{04EC27C9-AE57-4F88-B1E4-4E808560B12F}" srcOrd="7" destOrd="0" presId="urn:microsoft.com/office/officeart/2005/8/layout/cycle8"/>
    <dgm:cxn modelId="{9E6DCF3A-E53F-4F69-9923-1E235B97CE67}" type="presParOf" srcId="{0AFCBF90-5052-41D9-AB7B-F8EB238B1A75}" destId="{B23CD9EF-C192-48B8-AC2F-F1E9863E3CA3}" srcOrd="8" destOrd="0" presId="urn:microsoft.com/office/officeart/2005/8/layout/cycle8"/>
    <dgm:cxn modelId="{4A83AFE0-2D42-4617-BD3D-EBD35226B97C}" type="presParOf" srcId="{0AFCBF90-5052-41D9-AB7B-F8EB238B1A75}" destId="{D235E52A-087C-4DE5-8997-9D3F05190570}" srcOrd="9" destOrd="0" presId="urn:microsoft.com/office/officeart/2005/8/layout/cycle8"/>
    <dgm:cxn modelId="{808CB7F7-E4F5-42A6-B756-642506C80144}" type="presParOf" srcId="{0AFCBF90-5052-41D9-AB7B-F8EB238B1A75}" destId="{61B2BD94-01D2-4886-808B-FA220670A8C5}" srcOrd="10" destOrd="0" presId="urn:microsoft.com/office/officeart/2005/8/layout/cycle8"/>
    <dgm:cxn modelId="{5DA8B5BA-E746-4CFB-B968-6405C7D5E103}" type="presParOf" srcId="{0AFCBF90-5052-41D9-AB7B-F8EB238B1A75}" destId="{C8A28BEF-733B-41A6-869C-2BA4DF8BB971}" srcOrd="11" destOrd="0" presId="urn:microsoft.com/office/officeart/2005/8/layout/cycle8"/>
    <dgm:cxn modelId="{057527AE-C711-409C-9A18-68584F8C0B17}" type="presParOf" srcId="{0AFCBF90-5052-41D9-AB7B-F8EB238B1A75}" destId="{4807B591-D5FC-4D98-BAC9-32B2B91EB5EF}" srcOrd="12" destOrd="0" presId="urn:microsoft.com/office/officeart/2005/8/layout/cycle8"/>
    <dgm:cxn modelId="{AA0BA469-C017-49AC-B9C8-77F953041DC3}" type="presParOf" srcId="{0AFCBF90-5052-41D9-AB7B-F8EB238B1A75}" destId="{BBC94836-84CD-4147-9353-D161266CDD52}" srcOrd="13" destOrd="0" presId="urn:microsoft.com/office/officeart/2005/8/layout/cycle8"/>
    <dgm:cxn modelId="{286B18AB-CDAB-4AB2-BB39-CEAA69C3D6A6}" type="presParOf" srcId="{0AFCBF90-5052-41D9-AB7B-F8EB238B1A75}" destId="{BDCC9F17-42EC-424D-B350-4BBEFECCEDC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E48D-3325-49B5-94A9-69098CB91FEC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AD2D-D4E0-40A8-BB05-A1974510BA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19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E48D-3325-49B5-94A9-69098CB91FEC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AD2D-D4E0-40A8-BB05-A1974510BA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46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E48D-3325-49B5-94A9-69098CB91FEC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AD2D-D4E0-40A8-BB05-A1974510BA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59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E48D-3325-49B5-94A9-69098CB91FEC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AD2D-D4E0-40A8-BB05-A1974510BA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93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E48D-3325-49B5-94A9-69098CB91FEC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AD2D-D4E0-40A8-BB05-A1974510BA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0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E48D-3325-49B5-94A9-69098CB91FEC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AD2D-D4E0-40A8-BB05-A1974510BA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77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E48D-3325-49B5-94A9-69098CB91FEC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AD2D-D4E0-40A8-BB05-A1974510BA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70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E48D-3325-49B5-94A9-69098CB91FEC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AD2D-D4E0-40A8-BB05-A1974510BA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060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E48D-3325-49B5-94A9-69098CB91FEC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AD2D-D4E0-40A8-BB05-A1974510BA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18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E48D-3325-49B5-94A9-69098CB91FEC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AD2D-D4E0-40A8-BB05-A1974510BA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0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E48D-3325-49B5-94A9-69098CB91FEC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AD2D-D4E0-40A8-BB05-A1974510BA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27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6E48D-3325-49B5-94A9-69098CB91FEC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7AD2D-D4E0-40A8-BB05-A1974510BA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25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512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Cambria" panose="02040503050406030204" pitchFamily="18" charset="0"/>
              </a:rPr>
              <a:t>Cristologia em contexto de conflito: Jesus Cristo no Evangelho segundo Mateus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34000" y="1800225"/>
            <a:ext cx="6453188" cy="43767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sz="4500" dirty="0"/>
          </a:p>
          <a:p>
            <a:pPr marL="0" indent="0" algn="r">
              <a:buNone/>
            </a:pPr>
            <a:r>
              <a:rPr lang="pt-BR" sz="45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  <a:ea typeface="Cambria" panose="02040503050406030204" pitchFamily="18" charset="0"/>
              </a:rPr>
              <a:t>Assessor: </a:t>
            </a:r>
          </a:p>
          <a:p>
            <a:pPr marL="0" indent="0" algn="r">
              <a:buNone/>
            </a:pPr>
            <a:r>
              <a:rPr lang="pt-BR" sz="45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  <a:ea typeface="Cambria" panose="02040503050406030204" pitchFamily="18" charset="0"/>
              </a:rPr>
              <a:t>Pe. Jaldemir Vitório SJ</a:t>
            </a:r>
          </a:p>
          <a:p>
            <a:pPr marL="0" indent="0" algn="r">
              <a:buNone/>
            </a:pPr>
            <a:r>
              <a:rPr lang="pt-BR" sz="45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  <a:ea typeface="Cambria" panose="02040503050406030204" pitchFamily="18" charset="0"/>
              </a:rPr>
              <a:t>FAJE</a:t>
            </a:r>
          </a:p>
          <a:p>
            <a:pPr marL="0" indent="0" algn="ctr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31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  <a:ea typeface="Cambria" panose="02040503050406030204" pitchFamily="18" charset="0"/>
              </a:rPr>
              <a:t>[</a:t>
            </a:r>
            <a:r>
              <a:rPr lang="pt-BR" sz="3100" b="1" i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  <a:ea typeface="Cambria" panose="02040503050406030204" pitchFamily="18" charset="0"/>
              </a:rPr>
              <a:t>A vocação de Mateus, 1621, </a:t>
            </a:r>
            <a:r>
              <a:rPr lang="pt-BR" sz="3100" dirty="0" err="1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Terbrugghen</a:t>
            </a:r>
            <a:r>
              <a:rPr lang="pt-BR" sz="3100" b="1" i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  <a:ea typeface="Cambria" panose="02040503050406030204" pitchFamily="18" charset="0"/>
              </a:rPr>
              <a:t>, </a:t>
            </a:r>
            <a:r>
              <a:rPr lang="pt-BR" sz="3100" dirty="0" err="1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Centraal</a:t>
            </a:r>
            <a:r>
              <a:rPr lang="pt-BR" sz="3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pt-BR" sz="3100" dirty="0" err="1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Museum</a:t>
            </a:r>
            <a:r>
              <a:rPr lang="pt-BR" sz="3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, Utrecht - Holanda</a:t>
            </a:r>
            <a:r>
              <a:rPr lang="pt-BR" sz="3100" b="1" i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  <a:ea typeface="Cambria" panose="02040503050406030204" pitchFamily="18" charset="0"/>
              </a:rPr>
              <a:t>]</a:t>
            </a:r>
            <a:endParaRPr lang="pt-BR" sz="3100" b="1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  <a:ea typeface="Cambria" panose="02040503050406030204" pitchFamily="18" charset="0"/>
            </a:endParaRPr>
          </a:p>
        </p:txBody>
      </p:sp>
      <p:pic>
        <p:nvPicPr>
          <p:cNvPr id="2052" name="Picture 4" descr="Click!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91" y="2064327"/>
            <a:ext cx="4488873" cy="407323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650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57224" y="801858"/>
            <a:ext cx="10558463" cy="5613010"/>
          </a:xfrm>
        </p:spPr>
        <p:txBody>
          <a:bodyPr>
            <a:normAutofit/>
          </a:bodyPr>
          <a:lstStyle/>
          <a:p>
            <a:pPr marL="457200" indent="-457200" algn="just">
              <a:buAutoNum type="alphaLcPeriod"/>
            </a:pPr>
            <a:r>
              <a:rPr lang="pt-BR" sz="32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Mt 18,1-4: “Quem é o maior no Reino?” </a:t>
            </a: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O motivo do discurso é a pergunta dos discípulos, em torno da questão: </a:t>
            </a:r>
            <a:r>
              <a:rPr lang="pt-BR" sz="3000" i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quem seria</a:t>
            </a:r>
            <a:r>
              <a:rPr lang="pt-BR" sz="30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 o </a:t>
            </a:r>
            <a:r>
              <a:rPr lang="pt-BR" sz="3000" i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maior no Reino dos Céus</a:t>
            </a:r>
            <a:r>
              <a:rPr lang="pt-BR" sz="30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? Na mente dos discípulos, o Reino seria algo muito terreno, histórico. Logo, tratava-se de saber quem, dentre eles, já era o maior, o líder do grupo.  </a:t>
            </a:r>
          </a:p>
          <a:p>
            <a:pPr algn="just"/>
            <a:endParaRPr lang="pt-BR" sz="30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algn="just"/>
            <a:endParaRPr lang="pt-BR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874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915F6EE-FA0E-A47C-C9BE-5DCE12F31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988"/>
            <a:ext cx="10515600" cy="513397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 questão dos discípulos “tem um contexto na sociedade judaica da época, onde havia uma grande quantidade de especulações sobre posição e status no reino vindouro. A comunidade que deu-nos os manuscritos do Mar Morto chegou a organizar as refeições comunitárias de acordo com o posição (</a:t>
            </a:r>
            <a:r>
              <a:rPr lang="pt-BR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rank</a:t>
            </a: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 dentro do grupo, de forma a espelhar o que aconteceria quanto viesse o Reino de Deus” (Harrington).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9723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1015"/>
            <a:ext cx="10515600" cy="1631853"/>
          </a:xfrm>
        </p:spPr>
        <p:txBody>
          <a:bodyPr>
            <a:noAutofit/>
          </a:bodyPr>
          <a:lstStyle/>
          <a:p>
            <a:pPr algn="just"/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Jesus tem a oportunidade de denunciar a mentalidade contrária ao Reino que se apoderara dos discípulos. Sua pregação é ilustrada plasticamente com uma criança trazida para o meio.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556738" y="1800665"/>
            <a:ext cx="5797062" cy="455793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As crianças na sociedade da época não tinham direitos, sendo totalmente dependentes dos pais. Deviam receber tudo como se fora um “presente”. O discípulo igualmente recebe o Reino como um dom gratuito. Portanto, o ponto visado aqui  não é a inocência ou a humildade, mas o não ter direitos a reclamar.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sz="20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[Jesus com as crianças, Christopher </a:t>
            </a:r>
            <a:r>
              <a:rPr lang="pt-BR" sz="2000" dirty="0" err="1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Sander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]</a:t>
            </a:r>
          </a:p>
        </p:txBody>
      </p:sp>
      <p:pic>
        <p:nvPicPr>
          <p:cNvPr id="1026" name="Picture 2" descr="Resultado de imagem para jesus and the children in the art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82" y="2363372"/>
            <a:ext cx="4965895" cy="348878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589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8675" y="471488"/>
            <a:ext cx="9848703" cy="554948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b. </a:t>
            </a:r>
            <a:r>
              <a:rPr lang="pt-BR" sz="28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Mt 18,5-10: “Ai do mundo por causa dos escândalos?”</a:t>
            </a:r>
          </a:p>
          <a:p>
            <a:pPr algn="just"/>
            <a:endParaRPr lang="pt-BR" sz="2800" b="1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Escandalizar significa afastar da fé, da comunidade, de Cristo, da salvação. Jesus reputa como algo muito grave o escândalo. Daí sua linguagem dura de Jesus: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v. 6: “... mais lhe valia que lhe pendurassem ao pescoço uma pedra de moinho e o jogassem no fundo do mar”.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v. 7: “Ai do mundo... Ai daquele por quem vier o escândalo...”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v. 8-9: “Se tua mão ou te pé... se teu olho...” É preciso cortar o mal pela raiz.</a:t>
            </a:r>
          </a:p>
        </p:txBody>
      </p:sp>
    </p:spTree>
    <p:extLst>
      <p:ext uri="{BB962C8B-B14F-4D97-AF65-F5344CB8AC3E}">
        <p14:creationId xmlns:p14="http://schemas.microsoft.com/office/powerpoint/2010/main" val="1297172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14413" y="785813"/>
            <a:ext cx="9423815" cy="5488378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“Pequenino” (</a:t>
            </a:r>
            <a:r>
              <a:rPr lang="pt-BR" sz="3200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mikrós</a:t>
            </a: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 não tem o mesmo sentido de “criancinha” (</a:t>
            </a:r>
            <a:r>
              <a:rPr lang="pt-BR" sz="3200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paidíon</a:t>
            </a: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 da perícope anterior. Trata-se dos membros da comunidade que ainda não adquiriram suficientemente firmeza na fé (“pequeninos que creem em mim”). Por isso, correm o risco de serem afastados da comunidade pela intolerância ou intransigência dos líderes. Jesus expressa sua identificação com estes pequeninos. Daí as severas admoestações contra os líderes autoritários.</a:t>
            </a:r>
          </a:p>
        </p:txBody>
      </p:sp>
    </p:spTree>
    <p:extLst>
      <p:ext uri="{BB962C8B-B14F-4D97-AF65-F5344CB8AC3E}">
        <p14:creationId xmlns:p14="http://schemas.microsoft.com/office/powerpoint/2010/main" val="2876396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8713" y="814388"/>
            <a:ext cx="10044112" cy="4883027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 perícope conclui-se com uma ordem peremptória do Mestre: </a:t>
            </a:r>
          </a:p>
          <a:p>
            <a:pPr algn="just"/>
            <a:endParaRPr lang="pt-BR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just"/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Mt 18,10: “Cuidai para não desprezar um desses </a:t>
            </a:r>
            <a:r>
              <a:rPr lang="pt-BR" sz="32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pequeninos</a:t>
            </a: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, porque eu vos digo que os seus anjos nos céus veem continuamente a face de meu Pai que está nos céus”. </a:t>
            </a:r>
          </a:p>
          <a:p>
            <a:pPr algn="just"/>
            <a:endParaRPr lang="pt-BR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just"/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Numa linguagem positiva: valorizem, apoiem, incentivem os pequeninos.</a:t>
            </a:r>
          </a:p>
          <a:p>
            <a:r>
              <a:rPr lang="pt-BR" sz="32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 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0013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1136073"/>
            <a:ext cx="9420665" cy="465036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Mt 18,11 </a:t>
            </a:r>
            <a:r>
              <a:rPr lang="pt-B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é omitido nas edições críticas por se tratar de acréscimo, pois falta nos manuscritos mais antigos. Parece ter sido tomado de empréstimo de Lc 19,10: "Com efeito, o Filho do Homem veio procurar e salvar o que estava perdido". </a:t>
            </a:r>
          </a:p>
        </p:txBody>
      </p:sp>
    </p:spTree>
    <p:extLst>
      <p:ext uri="{BB962C8B-B14F-4D97-AF65-F5344CB8AC3E}">
        <p14:creationId xmlns:p14="http://schemas.microsoft.com/office/powerpoint/2010/main" val="3973235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93895"/>
            <a:ext cx="10515600" cy="1477768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c. Mt 18,12-14: A ovelha desgarrada</a:t>
            </a:r>
            <a:br>
              <a:rPr lang="pt-BR" sz="32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</a:b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 parábola ilustra o pensamento de Jesus a respeito dos pequeninos na fé.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57850" y="1871002"/>
            <a:ext cx="5751048" cy="4529797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Conclui-se com uma espécie de princípio norteador da ação de Jesus, como se fosse um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princípio fundamental de pastoral: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"A vontade do vosso Pai celeste é de que não se perca nem um só destes pequeninos" [//Lc 15,7: "Haverá mais alegria no céu por um só pecador que se arrependa, do que por noventa e nove justos que não carecem de arrependimento"].</a:t>
            </a:r>
          </a:p>
          <a:p>
            <a:endParaRPr lang="pt-BR" dirty="0"/>
          </a:p>
        </p:txBody>
      </p:sp>
      <p:pic>
        <p:nvPicPr>
          <p:cNvPr id="2050" name="Picture 2" descr="Resultado de imagem para jesus e a ovelha desgarrada na art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824570"/>
            <a:ext cx="5181600" cy="2491486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46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d. Mt 18,15-20: “Se um irmão pecar...”</a:t>
            </a:r>
            <a:br>
              <a:rPr lang="pt-BR" sz="32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</a:b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911927"/>
            <a:ext cx="5181600" cy="426503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Mateus faz de tudo para evitar que os líderes tiranizem a comunidade, de modo que os indivíduos não fiquem à mercê dos "grandes". Para isso indica os passos do processo de correção.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10 atitudes que podem destruir a carreira de líder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46" y="1787236"/>
            <a:ext cx="5084618" cy="369916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667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57263" y="1122218"/>
            <a:ext cx="9382492" cy="5222311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 v. 15 comporta um problema importante de crítica textual. A expressão "contra ti" (</a:t>
            </a:r>
            <a:r>
              <a:rPr lang="pt-BR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eis se</a:t>
            </a: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 parece ter sido introduzida mais tarde. O texto original deve ter sido mais abrangente: "</a:t>
            </a:r>
            <a:r>
              <a:rPr lang="pt-BR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se o teu irmão pecar"</a:t>
            </a: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. Não se trata de um problema entre dois indivíduos, mas sim um problema do indivíduo com a comunidade.</a:t>
            </a:r>
          </a:p>
        </p:txBody>
      </p:sp>
    </p:spTree>
    <p:extLst>
      <p:ext uri="{BB962C8B-B14F-4D97-AF65-F5344CB8AC3E}">
        <p14:creationId xmlns:p14="http://schemas.microsoft.com/office/powerpoint/2010/main" val="230932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2263"/>
          </a:xfrm>
        </p:spPr>
        <p:txBody>
          <a:bodyPr>
            <a:noAutofit/>
          </a:bodyPr>
          <a:lstStyle/>
          <a:p>
            <a:pPr algn="ctr"/>
            <a:r>
              <a:rPr lang="pt-BR" sz="3600" b="1" i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Jesus no Discurso Eclesial – Mt 18</a:t>
            </a:r>
            <a:br>
              <a:rPr lang="pt-BR" sz="3600" b="1" i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</a:br>
            <a:r>
              <a:rPr lang="pt-BR" sz="3600" b="1" i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O construtor da comunidade do Reino de Deus</a:t>
            </a:r>
            <a:endParaRPr lang="pt-BR" sz="3600" b="1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85709" y="1825625"/>
            <a:ext cx="446809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i="1" dirty="0"/>
          </a:p>
          <a:p>
            <a:pPr marL="0" indent="0" algn="ctr">
              <a:buNone/>
            </a:pPr>
            <a:endParaRPr lang="pt-BR" i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sz="3600" b="1" i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Da divisão à reconciliação</a:t>
            </a:r>
            <a:endParaRPr lang="pt-BR" sz="3600" b="1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pt-BR" sz="3600" b="1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  <p:pic>
        <p:nvPicPr>
          <p:cNvPr id="4098" name="Picture 2" descr="Resultado de imagem para comunidade em conflit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337" y="2242038"/>
            <a:ext cx="5556739" cy="4234376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289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7264" y="614363"/>
            <a:ext cx="10601324" cy="19071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Antes da tomada de uma decisão drástica, é preciso dar os passos necessários em vista da reconciliação. A excomunhão deve ser um expediente possível, mas extremo.</a:t>
            </a:r>
            <a:b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2088" y="2313709"/>
            <a:ext cx="6081712" cy="386325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Tudo deve ser feito num clima de oração e discernimento na presença do Senhor. Afasta-se qualquer possibilidade de ser tomada uma decisão motivada por paixões desordenadas. </a:t>
            </a:r>
          </a:p>
          <a:p>
            <a:endParaRPr lang="pt-BR" dirty="0"/>
          </a:p>
        </p:txBody>
      </p:sp>
      <p:pic>
        <p:nvPicPr>
          <p:cNvPr id="1026" name="Picture 2" descr="Roda de conversa abre Campanha Viver em Família 2019 – SITE EM MANUTENÇÃ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2200275"/>
            <a:ext cx="4716608" cy="408622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989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745589"/>
            <a:ext cx="8717280" cy="5570806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Mt 18,17: “seja para ti como um pagão ou um cobrador de impostos”. </a:t>
            </a:r>
          </a:p>
          <a:p>
            <a:pPr algn="just"/>
            <a:endParaRPr lang="pt-BR" sz="3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Não se trata de desprezo de Jesus ou do evangelista por estas duas categorias, pois têm especial interesse por elas.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3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Trata-se do seguinte: o pecador deverá voltar a uma condição comparável com a dos pecadores e a dos publicanos, pelos quais a comunidade tem um interesse especial para trazê-los para a comunidade (de multidão ao discipulado). </a:t>
            </a:r>
          </a:p>
        </p:txBody>
      </p:sp>
    </p:spTree>
    <p:extLst>
      <p:ext uri="{BB962C8B-B14F-4D97-AF65-F5344CB8AC3E}">
        <p14:creationId xmlns:p14="http://schemas.microsoft.com/office/powerpoint/2010/main" val="3487896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685800"/>
            <a:ext cx="10287000" cy="5700933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Na comunidade de Mateus não havia uma instância (tribunal; pessoa) encarregada do processo de excomunhão. Isso competia a toda a comunidade. “A comunidade de Mateus não tem um oficial encarregado de advertir e expulsar os pecadores. Pelo contrário, </a:t>
            </a:r>
            <a:r>
              <a:rPr lang="pt-BR" sz="3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excomungar é a tarefa de todos os irmãos. </a:t>
            </a: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 árbitro final, mais do que estar revestido na pessoa de um bispo ou numa corte de lei, era a própria comunidade reunida” (</a:t>
            </a:r>
            <a:r>
              <a:rPr lang="pt-BR" sz="3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U. Luz</a:t>
            </a: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). Aqui se expressa a Igreja fraternal onde não existe mestres, mas todos são irmãos (Mt 23,8-10).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2775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57225" y="773722"/>
            <a:ext cx="10301287" cy="54699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8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e. Mt 18,21-35: “Quantas vezes devo perdoar ...?”</a:t>
            </a:r>
          </a:p>
          <a:p>
            <a:pPr algn="just"/>
            <a:endParaRPr lang="pt-BR" sz="2800" b="1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 parábola ilustra o ensinamento anterior. Os líderes da comunidade, no trato com os pequeninos, devem pensar na figura do devedor cruel da parábola. Quando se trata de perdoar, devem dar-se conta de que também foram, imensamente, perdoados. 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t-BR" sz="3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 v. 35 oferece uma importante chave de leitura do conjunto: "Assim também fará convosco meu Pai celeste se cada um não perdoar seu irmão de todo o </a:t>
            </a:r>
            <a:r>
              <a:rPr lang="pt-BR" sz="3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coração</a:t>
            </a: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”. Não basta perdoar. O perdão deve ser de qualidade!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2535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813" y="675249"/>
            <a:ext cx="10844212" cy="5882714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 tema do </a:t>
            </a:r>
            <a:r>
              <a:rPr lang="pt-BR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perdão </a:t>
            </a: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é importante no evangelho de Mateus. A sobrevivência da comunidade cristã depende dele. Além do mais, os cristãos - filhos e filhas do Reino - devem dar ao mundo um exemplo de perdão reconciliador: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Mt </a:t>
            </a:r>
            <a:r>
              <a:rPr lang="pt-BR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6,12: "perdoa-nos nossas ofensas, assim como nós perdoamos aos que nos ofenderam"</a:t>
            </a: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Mt </a:t>
            </a:r>
            <a:r>
              <a:rPr lang="pt-BR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6,14-15: “se perdoardes aos homens suas ofensas, o Pai celeste também vos perdoará. Mas, se não perdoardes aos homens, o Pai também não vos perdoará". </a:t>
            </a:r>
            <a:endParaRPr lang="pt-BR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Mt 9,2-7: Jesus perdoa os pecados do paralítico</a:t>
            </a: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 o cura.</a:t>
            </a:r>
            <a:endParaRPr lang="pt-BR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Mt </a:t>
            </a:r>
            <a:r>
              <a:rPr lang="pt-BR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18,21: "Quantas vezes devo perdoar o irmão que tiver pecado contra mim?"</a:t>
            </a:r>
            <a:endParaRPr lang="pt-BR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5439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8713" y="703385"/>
            <a:ext cx="9539287" cy="5625978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Mt 18 expressa as interrogações da comunidade sobre si mesma e encontra em Jesus suas respostas:</a:t>
            </a:r>
          </a:p>
          <a:p>
            <a:pPr algn="just"/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	+ Jesus está presente vivo e atuante no meio da 	comunidade.</a:t>
            </a:r>
          </a:p>
          <a:p>
            <a:pPr algn="just"/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	+  É vontade do Pai que ninguém se perca.</a:t>
            </a:r>
          </a:p>
          <a:p>
            <a:pPr algn="just"/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	+ A Igreja é comunidade de irmãos(</a:t>
            </a:r>
            <a:r>
              <a:rPr lang="pt-BR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ãs</a:t>
            </a:r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), filhos(as) do 	mesmo Pai, discípulos(as) de Jesus Cristo. Família de 	Deus, reunida em torno da vontade do Pai!</a:t>
            </a:r>
          </a:p>
          <a:p>
            <a:pPr algn="just"/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	+ Jesus Ressuscitado gera união fraterna, donde 	decorre responsabilidade mútua: como o Pai é 	solícito para com seus filhos, assim cada irmão deve 	ser solícito em relação aos demais.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833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A comunidade do Reino articula-se a partir de três polos: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281390"/>
              </p:ext>
            </p:extLst>
          </p:nvPr>
        </p:nvGraphicFramePr>
        <p:xfrm>
          <a:off x="838200" y="1181686"/>
          <a:ext cx="10515600" cy="530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1895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57263" y="1136072"/>
            <a:ext cx="9804523" cy="5264727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Lições de Mt 18 para as relações ao interno da comunidade do Reino: </a:t>
            </a:r>
          </a:p>
          <a:p>
            <a:pPr algn="just">
              <a:lnSpc>
                <a:spcPct val="160000"/>
              </a:lnSpc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a) É preciso fazer-se humilde como uma criança (v. 4). A soberba, a arrogância, o autoritarismo etc. são pecados contra a fraternidade.</a:t>
            </a:r>
          </a:p>
          <a:p>
            <a:pPr algn="just">
              <a:lnSpc>
                <a:spcPct val="160000"/>
              </a:lnSpc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 b) Urge-se ter um carinho e atenção especiais em relação aos mais pequeninos, evitando escandalizá-los (v. 5-10). A intolerância, intransigência, o rigorismo são também pecados contra a fraternidade.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30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5378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7957" y="914400"/>
            <a:ext cx="9849143" cy="5272087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c) Cada pessoa tem valor por si mesma. Os membros da comunidade não são contáveis como coisas, como números, pois cada qual tem um valor inestimável. A ovelha desgarrada é objeto da atenção preferencial do pastor (v. 12-14). Ter com a comunidade uma relação matemático-estatística é pecado contra a fraternidade. </a:t>
            </a:r>
          </a:p>
          <a:p>
            <a:pPr algn="just"/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 </a:t>
            </a:r>
          </a:p>
          <a:p>
            <a:pPr algn="just"/>
            <a:r>
              <a:rPr lang="pt-B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d) A exclusão (excomunhão) da comunidade não pode ser fruto de leviandade, facciosismo, preconceito, perseguição. Se em algum momento isso tiver que acontecer, que o seja em clima de discernimento e de oração diante de Deus (v. 15-20).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5682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7958" y="900332"/>
            <a:ext cx="9720555" cy="5557618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ts val="3400"/>
              </a:lnSpc>
              <a:spcBef>
                <a:spcPts val="0"/>
              </a:spcBef>
            </a:pPr>
            <a:r>
              <a:rPr lang="pt-BR" sz="59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e) Os membros da comunidade devem estar sempre dispostos a perdoar. Esta é uma regra fundamental na comunidade cristã. A inimizade consiste em falta grave contra a fraternidade (v. 21-34).</a:t>
            </a:r>
          </a:p>
          <a:p>
            <a:pPr algn="just">
              <a:lnSpc>
                <a:spcPts val="3400"/>
              </a:lnSpc>
              <a:spcBef>
                <a:spcPts val="0"/>
              </a:spcBef>
            </a:pPr>
            <a:r>
              <a:rPr lang="pt-BR" sz="59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 </a:t>
            </a:r>
          </a:p>
          <a:p>
            <a:pPr algn="just">
              <a:lnSpc>
                <a:spcPts val="3400"/>
              </a:lnSpc>
              <a:spcBef>
                <a:spcPts val="0"/>
              </a:spcBef>
            </a:pPr>
            <a:r>
              <a:rPr lang="pt-BR" sz="59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f) Os pecados contra a fraternidade serão punidos pelo próprio Deus. Ou seja, nosso modo de tratar os(as) irmãos(</a:t>
            </a:r>
            <a:r>
              <a:rPr lang="pt-BR" sz="59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ãs</a:t>
            </a:r>
            <a:r>
              <a:rPr lang="pt-BR" sz="59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 será  a pauta pela qual o próprio Deus na escatologia nos tratará  (v. 35). [Mt 6,12: "Perdoa-nos nossas dívidas, como nós perdoamos aos nossos devedores”].</a:t>
            </a:r>
          </a:p>
          <a:p>
            <a:pPr algn="just">
              <a:lnSpc>
                <a:spcPts val="3400"/>
              </a:lnSpc>
              <a:spcBef>
                <a:spcPts val="0"/>
              </a:spcBef>
            </a:pPr>
            <a:r>
              <a:rPr lang="pt-BR" sz="51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 </a:t>
            </a:r>
          </a:p>
          <a:p>
            <a:r>
              <a:rPr lang="pt-BR" i="1" dirty="0"/>
              <a:t> 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8508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10115550" cy="5603298"/>
          </a:xfrm>
        </p:spPr>
        <p:txBody>
          <a:bodyPr>
            <a:normAutofit/>
          </a:bodyPr>
          <a:lstStyle/>
          <a:p>
            <a:pPr lvl="0" algn="just"/>
            <a:r>
              <a:rPr lang="pt-BR" sz="30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1.</a:t>
            </a:r>
            <a:r>
              <a:rPr lang="pt-BR" sz="30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pt-BR" sz="30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Mt 18 na trama literária do evangelho</a:t>
            </a:r>
            <a:endParaRPr lang="pt-BR" sz="30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algn="just"/>
            <a:endParaRPr lang="pt-BR" sz="30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Apesar do que foi ensinado no discurso parabólico a respeito do joio e do trigo, da rede que recolhe toda espécie de peixe, os líderes da comunidade de Mateus não pareciam estar convencidos desta verdade.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Isto se expressava na dureza com que tratavam os pequeninos, facilmente excluídos da comunidade. A alma de pastor do evangelista não pode ficar indiferente a tal realidade. Em Mt 18, Jesus aponta o modo de proceder ao interno da comunidade do Reino.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4062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3563" y="400050"/>
            <a:ext cx="5710237" cy="6215063"/>
          </a:xfrm>
        </p:spPr>
        <p:txBody>
          <a:bodyPr>
            <a:normAutofit lnSpcReduction="10000"/>
          </a:bodyPr>
          <a:lstStyle/>
          <a:p>
            <a:pPr algn="just">
              <a:lnSpc>
                <a:spcPts val="3000"/>
              </a:lnSpc>
              <a:spcBef>
                <a:spcPts val="0"/>
              </a:spcBef>
            </a:pPr>
            <a:endParaRPr lang="pt-BR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endParaRPr lang="pt-BR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40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Só, assim, a comunidade cristã será, de fato, testemunha do Reino de Deus na história, nos passos de Jesus de Nazaré.</a:t>
            </a:r>
          </a:p>
        </p:txBody>
      </p:sp>
      <p:pic>
        <p:nvPicPr>
          <p:cNvPr id="3074" name="Picture 2" descr="Resultado de imagem para povo de deus reunid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6" y="1280160"/>
            <a:ext cx="5064369" cy="429064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9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0100" y="803564"/>
            <a:ext cx="10186988" cy="5497224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Mt 18 contém orientações para a comunidade dividida, com líderes intransigentes e membros impotentes diante da dureza da liderança. Trata-se de indicar a fraternidade e combater a indiferença e o egoísmo no trato com os pequeninos. E mais denunciar o elitismo e o sectarismo ao interno da comunidade, expressos como dureza sem discernimento. </a:t>
            </a:r>
          </a:p>
          <a:p>
            <a:pPr algn="just"/>
            <a:endParaRPr lang="pt-BR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 evangelista apela aos chefes da comunidade para serem pastores devotados, atentos com os fracos, pecadores, desprezados. </a:t>
            </a:r>
          </a:p>
        </p:txBody>
      </p:sp>
    </p:spTree>
    <p:extLst>
      <p:ext uri="{BB962C8B-B14F-4D97-AF65-F5344CB8AC3E}">
        <p14:creationId xmlns:p14="http://schemas.microsoft.com/office/powerpoint/2010/main" val="410733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785813"/>
            <a:ext cx="8700655" cy="5033096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Mt 18 centra-se numa problemática interna da comunidade (</a:t>
            </a:r>
            <a:r>
              <a:rPr lang="pt-BR" sz="3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ad </a:t>
            </a:r>
            <a:r>
              <a:rPr lang="pt-BR" sz="3000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intra</a:t>
            </a: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 para que seja externamente (</a:t>
            </a:r>
            <a:r>
              <a:rPr lang="pt-BR" sz="3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ad extra</a:t>
            </a:r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 uma presença significativa na história. A volta para o interno do grupo de discípulos deve ser lida na perspectiva da missão recebida (Mt 10; 28,16-20).</a:t>
            </a:r>
          </a:p>
        </p:txBody>
      </p:sp>
    </p:spTree>
    <p:extLst>
      <p:ext uri="{BB962C8B-B14F-4D97-AF65-F5344CB8AC3E}">
        <p14:creationId xmlns:p14="http://schemas.microsoft.com/office/powerpoint/2010/main" val="33709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68036"/>
            <a:ext cx="9899073" cy="5608927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pt-BR" sz="41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2. Contexto literário de Mt 18</a:t>
            </a:r>
            <a:endParaRPr lang="pt-BR" sz="41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pt-BR" sz="41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4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Na estrutura concêntrica dos discursos, Mt 18 liga-se a Mt 10: o que os discípulos-apóstolos anunciam na missão deve ser vivido na comunidade do Reino.</a:t>
            </a:r>
          </a:p>
          <a:p>
            <a:pPr marL="0" indent="0">
              <a:buNone/>
            </a:pPr>
            <a:endParaRPr lang="pt-BR" sz="41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pt-BR" sz="4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	</a:t>
            </a:r>
            <a:r>
              <a:rPr lang="pt-BR" sz="4100" b="1" dirty="0">
                <a:solidFill>
                  <a:srgbClr val="C00000"/>
                </a:solidFill>
                <a:latin typeface="Constantia" panose="02030602050306030303" pitchFamily="18" charset="0"/>
              </a:rPr>
              <a:t>A</a:t>
            </a:r>
            <a:r>
              <a:rPr lang="pt-BR" sz="4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   5-7 – discurso inaugural</a:t>
            </a:r>
          </a:p>
          <a:p>
            <a:pPr marL="0" indent="0">
              <a:buNone/>
            </a:pPr>
            <a:r>
              <a:rPr lang="pt-BR" sz="4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			</a:t>
            </a:r>
            <a:r>
              <a:rPr lang="pt-BR" sz="4100" b="1" dirty="0">
                <a:solidFill>
                  <a:srgbClr val="002060"/>
                </a:solidFill>
                <a:latin typeface="Constantia" panose="02030602050306030303" pitchFamily="18" charset="0"/>
              </a:rPr>
              <a:t>B</a:t>
            </a:r>
            <a:r>
              <a:rPr lang="pt-BR" sz="4100" dirty="0">
                <a:solidFill>
                  <a:srgbClr val="002060"/>
                </a:solidFill>
                <a:latin typeface="Constantia" panose="02030602050306030303" pitchFamily="18" charset="0"/>
              </a:rPr>
              <a:t>  10  – discurso missionário</a:t>
            </a:r>
          </a:p>
          <a:p>
            <a:pPr marL="0" indent="0">
              <a:buNone/>
            </a:pPr>
            <a:r>
              <a:rPr lang="pt-BR" sz="4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					</a:t>
            </a:r>
            <a:r>
              <a:rPr lang="pt-BR" sz="41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</a:t>
            </a:r>
            <a:r>
              <a:rPr lang="pt-BR" sz="4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  13 – discurso parabólico</a:t>
            </a:r>
          </a:p>
          <a:p>
            <a:pPr marL="0" indent="0">
              <a:buNone/>
            </a:pPr>
            <a:r>
              <a:rPr lang="pt-BR" sz="4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			</a:t>
            </a:r>
            <a:r>
              <a:rPr lang="pt-BR" sz="4100" b="1" dirty="0">
                <a:solidFill>
                  <a:srgbClr val="002060"/>
                </a:solidFill>
                <a:latin typeface="Constantia" panose="02030602050306030303" pitchFamily="18" charset="0"/>
              </a:rPr>
              <a:t>B’</a:t>
            </a:r>
            <a:r>
              <a:rPr lang="pt-BR" sz="4100" dirty="0">
                <a:solidFill>
                  <a:srgbClr val="002060"/>
                </a:solidFill>
                <a:latin typeface="Constantia" panose="02030602050306030303" pitchFamily="18" charset="0"/>
              </a:rPr>
              <a:t> 18 – </a:t>
            </a:r>
            <a:r>
              <a:rPr lang="pt-BR" sz="4100">
                <a:solidFill>
                  <a:srgbClr val="002060"/>
                </a:solidFill>
                <a:latin typeface="Constantia" panose="02030602050306030303" pitchFamily="18" charset="0"/>
              </a:rPr>
              <a:t>discurso eclesial</a:t>
            </a:r>
            <a:endParaRPr lang="pt-BR" sz="4100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pt-BR" sz="4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	</a:t>
            </a:r>
            <a:r>
              <a:rPr lang="pt-BR" sz="4100" b="1" dirty="0">
                <a:solidFill>
                  <a:srgbClr val="C00000"/>
                </a:solidFill>
                <a:latin typeface="Constantia" panose="02030602050306030303" pitchFamily="18" charset="0"/>
              </a:rPr>
              <a:t>A’</a:t>
            </a:r>
            <a:r>
              <a:rPr lang="pt-BR" sz="4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 24-25 – discurso escatológico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91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36073"/>
            <a:ext cx="9144000" cy="4932218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Mt 18,14 e 18,35 funcionam como chave de interpretação do conjunto e indicam os temas nele implicados: </a:t>
            </a:r>
          </a:p>
          <a:p>
            <a:pPr algn="just"/>
            <a:endParaRPr lang="pt-BR" sz="32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Mt 18,14: “Assim a vontade de vosso Pai celeste é de que não se perca nem um só destes pequeninos”. </a:t>
            </a:r>
          </a:p>
          <a:p>
            <a:pPr marL="457200" indent="-457200" algn="just">
              <a:buFontTx/>
              <a:buChar char="-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Mt 18,35: “Assim também fará convosco meu Pai celeste se cada um não perdoar seu irmão de todo o coração”. </a:t>
            </a:r>
          </a:p>
          <a:p>
            <a:pPr algn="just"/>
            <a:endParaRPr lang="pt-BR" sz="32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530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1841355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3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pt-BR" sz="3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</a:br>
            <a:r>
              <a:rPr lang="pt-BR" sz="31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Os destinatários de Mt 18 são especialmente os líderes da comunidade, embora possa ser aplicado a qualquer membro da comunidade que se deixa levar pelas tentações indicadas na perícope.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pt-BR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2410691"/>
            <a:ext cx="5181600" cy="3948545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Quem senão a lideranças poderiam “escandalizar” os membros fracos da comunidade, desprezá-los, levando-os a perder-se (desanimar de seguir o projeto de Reino de Deus, anunciado por Jesus de Nazaré)? </a:t>
            </a:r>
          </a:p>
          <a:p>
            <a:pPr algn="ctr"/>
            <a:endParaRPr lang="pt-BR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r>
              <a:rPr lang="pt-BR" b="1" i="1" dirty="0" err="1">
                <a:solidFill>
                  <a:schemeClr val="accent6">
                    <a:lumMod val="50000"/>
                  </a:schemeClr>
                </a:solidFill>
              </a:rPr>
              <a:t>Skandalon</a:t>
            </a:r>
            <a:r>
              <a:rPr lang="pt-BR" b="1" i="1" dirty="0">
                <a:solidFill>
                  <a:schemeClr val="accent6">
                    <a:lumMod val="50000"/>
                  </a:schemeClr>
                </a:solidFill>
              </a:rPr>
              <a:t> = pedra de tropeço</a:t>
            </a:r>
          </a:p>
        </p:txBody>
      </p:sp>
      <p:pic>
        <p:nvPicPr>
          <p:cNvPr id="1026" name="Picture 2" descr="A Bíblia diz que &quot;o Cair é do Homem, o Levantar é de Deus&quot;?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2410690"/>
            <a:ext cx="4544290" cy="358832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02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1" y="955964"/>
            <a:ext cx="9195582" cy="4793671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 startAt="3"/>
            </a:pPr>
            <a:r>
              <a:rPr lang="pt-BR" sz="32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Leitura de Mt 18</a:t>
            </a:r>
          </a:p>
          <a:p>
            <a:pPr algn="just"/>
            <a:endParaRPr lang="pt-BR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514350" indent="-514350" algn="just">
              <a:buFont typeface="+mj-lt"/>
              <a:buAutoNum type="alphaLcPeriod"/>
            </a:pPr>
            <a:r>
              <a:rPr lang="pt-BR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	</a:t>
            </a: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Mt 18,1-4: “Quem é o maior no Reino?”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	Mt 18,5-10: “Ai do mundo por causa dos escândalos?”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	Mt 18,12-14: A ovelha desgarrada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	Mt 18,15-20: “Se um irmão pecar...”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t-B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	Mt 18,21-35: “Quantas vezes devo perdoar ...?”</a:t>
            </a:r>
          </a:p>
          <a:p>
            <a:pPr algn="just"/>
            <a:endParaRPr lang="pt-BR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526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1773</Words>
  <Application>Microsoft Office PowerPoint</Application>
  <PresentationFormat>Widescreen</PresentationFormat>
  <Paragraphs>118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Cambria</vt:lpstr>
      <vt:lpstr>Constantia</vt:lpstr>
      <vt:lpstr>Wingdings</vt:lpstr>
      <vt:lpstr>Tema do Office</vt:lpstr>
      <vt:lpstr>Cristologia em contexto de conflito: Jesus Cristo no Evangelho segundo Mateus</vt:lpstr>
      <vt:lpstr>Jesus no Discurso Eclesial – Mt 18 O construtor da comunidade do Reino de Deus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Os destinatários de Mt 18 são especialmente os líderes da comunidade, embora possa ser aplicado a qualquer membro da comunidade que se deixa levar pelas tentações indicadas na perícope.  </vt:lpstr>
      <vt:lpstr>Apresentação do PowerPoint</vt:lpstr>
      <vt:lpstr>Apresentação do PowerPoint</vt:lpstr>
      <vt:lpstr>Apresentação do PowerPoint</vt:lpstr>
      <vt:lpstr>Jesus tem a oportunidade de denunciar a mentalidade contrária ao Reino que se apoderara dos discípulos. Sua pregação é ilustrada plasticamente com uma criança trazida para o meio.</vt:lpstr>
      <vt:lpstr>Apresentação do PowerPoint</vt:lpstr>
      <vt:lpstr>Apresentação do PowerPoint</vt:lpstr>
      <vt:lpstr>Apresentação do PowerPoint</vt:lpstr>
      <vt:lpstr>Apresentação do PowerPoint</vt:lpstr>
      <vt:lpstr>c. Mt 18,12-14: A ovelha desgarrada A parábola ilustra o pensamento de Jesus a respeito dos pequeninos na fé.</vt:lpstr>
      <vt:lpstr>d. Mt 18,15-20: “Se um irmão pecar...” </vt:lpstr>
      <vt:lpstr>Apresentação do PowerPoint</vt:lpstr>
      <vt:lpstr>Antes da tomada de uma decisão drástica, é preciso dar os passos necessários em vista da reconciliação. A excomunhão deve ser um expediente possível, mas extremo.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comunidade do Reino articula-se a partir de três polos: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Evangelho segundo Mateus</dc:title>
  <dc:creator>Usuário do Windows</dc:creator>
  <cp:lastModifiedBy>Dell</cp:lastModifiedBy>
  <cp:revision>37</cp:revision>
  <dcterms:created xsi:type="dcterms:W3CDTF">2021-02-03T19:41:56Z</dcterms:created>
  <dcterms:modified xsi:type="dcterms:W3CDTF">2023-09-28T20:06:52Z</dcterms:modified>
</cp:coreProperties>
</file>